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75" r:id="rId15"/>
    <p:sldId id="276" r:id="rId16"/>
    <p:sldId id="277" r:id="rId17"/>
    <p:sldId id="278" r:id="rId18"/>
    <p:sldId id="279" r:id="rId19"/>
  </p:sldIdLst>
  <p:sldSz cx="14630400" cy="8229600"/>
  <p:notesSz cx="8229600" cy="14630400"/>
  <p:embeddedFontLst>
    <p:embeddedFont>
      <p:font typeface="Calibri" panose="020F0502020204030204" pitchFamily="34" charset="0"/>
      <p:regular r:id="rId21"/>
      <p:bold r:id="rId22"/>
      <p:italic r:id="rId23"/>
      <p:boldItalic r:id="rId24"/>
    </p:embeddedFont>
    <p:embeddedFont>
      <p:font typeface="DM Sans" panose="020B0604020202020204" charset="0"/>
      <p:regular r:id="rId25"/>
    </p:embeddedFont>
    <p:embeddedFont>
      <p:font typeface="Merriweather" panose="00000500000000000000" pitchFamily="2" charset="0"/>
      <p:regular r:id="rId26"/>
      <p:bold r:id="rId27"/>
      <p:italic r:id="rId28"/>
      <p:boldItalic r:id="rId29"/>
    </p:embeddedFont>
    <p:embeddedFont>
      <p:font typeface="PT Serif" panose="020A0603040505020204" pitchFamily="18" charset="0"/>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Roboto Slab"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518" autoAdjust="0"/>
  </p:normalViewPr>
  <p:slideViewPr>
    <p:cSldViewPr snapToGrid="0" snapToObjects="1">
      <p:cViewPr varScale="1">
        <p:scale>
          <a:sx n="39" d="100"/>
          <a:sy n="39" d="100"/>
        </p:scale>
        <p:origin x="86" y="4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513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Random Oversampling</a:t>
            </a:r>
            <a:r>
              <a:rPr lang="vi-VN" dirty="0"/>
              <a:t>: Lặp lại ngẫu nhiên mẫu lớp thiểu số.</a:t>
            </a:r>
          </a:p>
          <a:p>
            <a:r>
              <a:rPr lang="vi-VN" b="1" dirty="0"/>
              <a:t>ADASYN</a:t>
            </a:r>
            <a:r>
              <a:rPr lang="vi-VN" dirty="0"/>
              <a:t>: ADASYN cũng tạo mẫu tổng hợp như SMOTE, nhưng thay vì tạo mẫu cho tất cả các điểm trong lớp thiểu số, nó </a:t>
            </a:r>
            <a:r>
              <a:rPr lang="vi-VN" b="1" dirty="0"/>
              <a:t>tập trung vào các điểm dữ liệu khó phân biệt nhất</a:t>
            </a:r>
            <a:r>
              <a:rPr lang="vi-VN" dirty="0"/>
              <a:t> (những điểm gần với các điểm trong lớp đa số). Điều này giúp mô hình học được những điểm dữ liệu khó phân biệt và cải thiện hiệu quả phân loại.</a:t>
            </a:r>
            <a:endParaRPr lang="en-US" dirty="0"/>
          </a:p>
          <a:p>
            <a:r>
              <a:rPr lang="vi-VN" b="1" dirty="0"/>
              <a:t>SMOTE</a:t>
            </a:r>
            <a:r>
              <a:rPr lang="vi-VN" dirty="0"/>
              <a:t>: SMOTE tạo ra các điểm dữ liệu tổng hợp mới bằng cách </a:t>
            </a:r>
            <a:r>
              <a:rPr lang="vi-VN" b="1" dirty="0"/>
              <a:t>nội suy</a:t>
            </a:r>
            <a:r>
              <a:rPr lang="vi-VN" dirty="0"/>
              <a:t> (interpolation) giữa các điểm trong lớp thiểu số. Mẫu mới được tạo ra bằng cách chọn một điểm dữ liệu ngẫu nhiên trong lớp thiểu số và kết hợp nó với các điểm gần nhất của nó trong không gian đặc trưng.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NearMiss</a:t>
            </a:r>
            <a:r>
              <a:rPr lang="en-US" b="1" dirty="0"/>
              <a:t>: </a:t>
            </a:r>
            <a:r>
              <a:rPr lang="vi-VN" b="1" dirty="0"/>
              <a:t>Mục đích</a:t>
            </a:r>
            <a:r>
              <a:rPr lang="vi-VN" dirty="0"/>
              <a:t>: Giảm số lượng mẫu của lớp đa số bằng cách </a:t>
            </a:r>
            <a:r>
              <a:rPr lang="vi-VN" b="1" dirty="0"/>
              <a:t>giữ lại các mẫu gần nhất</a:t>
            </a:r>
            <a:r>
              <a:rPr lang="vi-VN" dirty="0"/>
              <a:t> với các mẫu lớp thiểu số.</a:t>
            </a:r>
            <a:endParaRPr lang="en-US" dirty="0"/>
          </a:p>
          <a:p>
            <a:r>
              <a:rPr lang="en-US" dirty="0"/>
              <a:t>Tomek: </a:t>
            </a:r>
            <a:r>
              <a:rPr lang="en-US" b="1" dirty="0" err="1"/>
              <a:t>Mục</a:t>
            </a:r>
            <a:r>
              <a:rPr lang="en-US" b="1" dirty="0"/>
              <a:t> </a:t>
            </a:r>
            <a:r>
              <a:rPr lang="en-US" b="1" dirty="0" err="1"/>
              <a:t>đích</a:t>
            </a:r>
            <a:r>
              <a:rPr lang="en-US" dirty="0"/>
              <a:t>: </a:t>
            </a:r>
            <a:r>
              <a:rPr lang="en-US" dirty="0" err="1"/>
              <a:t>Loại</a:t>
            </a:r>
            <a:r>
              <a:rPr lang="en-US" dirty="0"/>
              <a:t> </a:t>
            </a:r>
            <a:r>
              <a:rPr lang="en-US" dirty="0" err="1"/>
              <a:t>bỏ</a:t>
            </a:r>
            <a:r>
              <a:rPr lang="en-US" dirty="0"/>
              <a:t> </a:t>
            </a:r>
            <a:r>
              <a:rPr lang="en-US" dirty="0" err="1"/>
              <a:t>các</a:t>
            </a:r>
            <a:r>
              <a:rPr lang="en-US" dirty="0"/>
              <a:t> </a:t>
            </a:r>
            <a:r>
              <a:rPr lang="en-US" dirty="0" err="1"/>
              <a:t>mẫu</a:t>
            </a:r>
            <a:r>
              <a:rPr lang="en-US" dirty="0"/>
              <a:t> </a:t>
            </a:r>
            <a:r>
              <a:rPr lang="en-US" dirty="0" err="1"/>
              <a:t>trong</a:t>
            </a:r>
            <a:r>
              <a:rPr lang="en-US" dirty="0"/>
              <a:t> </a:t>
            </a:r>
            <a:r>
              <a:rPr lang="en-US" dirty="0" err="1"/>
              <a:t>lớp</a:t>
            </a:r>
            <a:r>
              <a:rPr lang="en-US" dirty="0"/>
              <a:t> </a:t>
            </a:r>
            <a:r>
              <a:rPr lang="en-US" dirty="0" err="1"/>
              <a:t>đa</a:t>
            </a:r>
            <a:r>
              <a:rPr lang="en-US" dirty="0"/>
              <a:t> </a:t>
            </a:r>
            <a:r>
              <a:rPr lang="en-US" dirty="0" err="1"/>
              <a:t>số</a:t>
            </a:r>
            <a:r>
              <a:rPr lang="en-US" dirty="0"/>
              <a:t> </a:t>
            </a:r>
            <a:r>
              <a:rPr lang="en-US" dirty="0" err="1"/>
              <a:t>có</a:t>
            </a:r>
            <a:r>
              <a:rPr lang="en-US" dirty="0"/>
              <a:t> </a:t>
            </a:r>
            <a:r>
              <a:rPr lang="en-US" dirty="0" err="1"/>
              <a:t>thể</a:t>
            </a:r>
            <a:r>
              <a:rPr lang="en-US" dirty="0"/>
              <a:t> </a:t>
            </a:r>
            <a:r>
              <a:rPr lang="en-US" b="1" dirty="0" err="1"/>
              <a:t>gây</a:t>
            </a:r>
            <a:r>
              <a:rPr lang="en-US" b="1" dirty="0"/>
              <a:t> </a:t>
            </a:r>
            <a:r>
              <a:rPr lang="en-US" b="1" dirty="0" err="1"/>
              <a:t>nhầm</a:t>
            </a:r>
            <a:r>
              <a:rPr lang="en-US" b="1" dirty="0"/>
              <a:t> </a:t>
            </a:r>
            <a:r>
              <a:rPr lang="en-US" b="1" dirty="0" err="1"/>
              <a:t>lẫn</a:t>
            </a:r>
            <a:r>
              <a:rPr lang="en-US" dirty="0"/>
              <a:t> </a:t>
            </a:r>
            <a:r>
              <a:rPr lang="en-US" dirty="0" err="1"/>
              <a:t>cho</a:t>
            </a:r>
            <a:r>
              <a:rPr lang="en-US" dirty="0"/>
              <a:t> </a:t>
            </a:r>
            <a:r>
              <a:rPr lang="en-US" dirty="0" err="1"/>
              <a:t>mô</a:t>
            </a:r>
            <a:r>
              <a:rPr lang="en-US" dirty="0"/>
              <a:t> </a:t>
            </a:r>
            <a:r>
              <a:rPr lang="en-US" dirty="0" err="1"/>
              <a:t>hình</a:t>
            </a:r>
            <a:r>
              <a:rPr lang="en-US" dirty="0"/>
              <a:t> </a:t>
            </a:r>
            <a:r>
              <a:rPr lang="en-US" dirty="0" err="1"/>
              <a:t>bằng</a:t>
            </a:r>
            <a:r>
              <a:rPr lang="en-US" dirty="0"/>
              <a:t> </a:t>
            </a:r>
            <a:r>
              <a:rPr lang="en-US" dirty="0" err="1"/>
              <a:t>cách</a:t>
            </a:r>
            <a:r>
              <a:rPr lang="en-US" dirty="0"/>
              <a:t> </a:t>
            </a:r>
            <a:r>
              <a:rPr lang="en-US" dirty="0" err="1"/>
              <a:t>xem</a:t>
            </a:r>
            <a:r>
              <a:rPr lang="en-US" dirty="0"/>
              <a:t> </a:t>
            </a:r>
            <a:r>
              <a:rPr lang="en-US" dirty="0" err="1"/>
              <a:t>xét</a:t>
            </a:r>
            <a:r>
              <a:rPr lang="en-US" dirty="0"/>
              <a:t> </a:t>
            </a:r>
            <a:r>
              <a:rPr lang="en-US" dirty="0" err="1"/>
              <a:t>các</a:t>
            </a:r>
            <a:r>
              <a:rPr lang="en-US" dirty="0"/>
              <a:t> </a:t>
            </a:r>
            <a:r>
              <a:rPr lang="en-US" b="1" dirty="0" err="1"/>
              <a:t>cặp</a:t>
            </a:r>
            <a:r>
              <a:rPr lang="en-US" b="1" dirty="0"/>
              <a:t> </a:t>
            </a:r>
            <a:r>
              <a:rPr lang="en-US" b="1" dirty="0" err="1"/>
              <a:t>điểm</a:t>
            </a:r>
            <a:r>
              <a:rPr lang="en-US" b="1" dirty="0"/>
              <a:t> </a:t>
            </a:r>
            <a:r>
              <a:rPr lang="en-US" b="1" dirty="0" err="1"/>
              <a:t>gần</a:t>
            </a:r>
            <a:r>
              <a:rPr lang="en-US" b="1" dirty="0"/>
              <a:t> </a:t>
            </a:r>
            <a:r>
              <a:rPr lang="en-US" b="1" dirty="0" err="1"/>
              <a:t>nhau</a:t>
            </a:r>
            <a:r>
              <a:rPr lang="en-US" dirty="0"/>
              <a:t> </a:t>
            </a:r>
            <a:r>
              <a:rPr lang="en-US" dirty="0" err="1"/>
              <a:t>giữa</a:t>
            </a:r>
            <a:r>
              <a:rPr lang="en-US" dirty="0"/>
              <a:t> </a:t>
            </a:r>
            <a:r>
              <a:rPr lang="en-US" dirty="0" err="1"/>
              <a:t>lớp</a:t>
            </a:r>
            <a:r>
              <a:rPr lang="en-US" dirty="0"/>
              <a:t> </a:t>
            </a:r>
            <a:r>
              <a:rPr lang="en-US" dirty="0" err="1"/>
              <a:t>đa</a:t>
            </a:r>
            <a:r>
              <a:rPr lang="en-US" dirty="0"/>
              <a:t> </a:t>
            </a:r>
            <a:r>
              <a:rPr lang="en-US" dirty="0" err="1"/>
              <a:t>số</a:t>
            </a:r>
            <a:r>
              <a:rPr lang="en-US" dirty="0"/>
              <a:t> </a:t>
            </a:r>
            <a:r>
              <a:rPr lang="en-US" dirty="0" err="1"/>
              <a:t>và</a:t>
            </a:r>
            <a:r>
              <a:rPr lang="en-US" dirty="0"/>
              <a:t> </a:t>
            </a:r>
            <a:r>
              <a:rPr lang="en-US" dirty="0" err="1"/>
              <a:t>lớp</a:t>
            </a:r>
            <a:r>
              <a:rPr lang="en-US" dirty="0"/>
              <a:t> </a:t>
            </a:r>
            <a:r>
              <a:rPr lang="en-US" dirty="0" err="1"/>
              <a:t>thiểu</a:t>
            </a:r>
            <a:r>
              <a:rPr lang="en-US" dirty="0"/>
              <a:t> </a:t>
            </a:r>
            <a:r>
              <a:rPr lang="en-US" dirty="0" err="1"/>
              <a:t>số</a:t>
            </a:r>
            <a:r>
              <a:rPr lang="en-US" dirty="0"/>
              <a:t>.</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vi-VN" dirty="0"/>
              <a:t>rong </a:t>
            </a:r>
            <a:r>
              <a:rPr lang="vi-VN" b="1" dirty="0"/>
              <a:t>LightGBM</a:t>
            </a:r>
            <a:r>
              <a:rPr lang="vi-VN" dirty="0"/>
              <a:t> và </a:t>
            </a:r>
            <a:r>
              <a:rPr lang="vi-VN" b="1" dirty="0"/>
              <a:t>XGBoost</a:t>
            </a:r>
            <a:r>
              <a:rPr lang="vi-VN" dirty="0"/>
              <a:t>, dù dữ liệu không được chia ngẫu nhiên thành các </a:t>
            </a:r>
            <a:r>
              <a:rPr lang="vi-VN" b="1" dirty="0"/>
              <a:t>subset</a:t>
            </a:r>
            <a:r>
              <a:rPr lang="vi-VN" dirty="0"/>
              <a:t> riêng biệt trong mỗi bước huấn luyện như trong </a:t>
            </a:r>
            <a:r>
              <a:rPr lang="vi-VN" b="1" dirty="0"/>
              <a:t>Random Forest</a:t>
            </a:r>
            <a:endParaRPr lang="en-US" b="1" dirty="0"/>
          </a:p>
          <a:p>
            <a:r>
              <a:rPr lang="vi-VN" dirty="0"/>
              <a:t>Cả </a:t>
            </a:r>
            <a:r>
              <a:rPr lang="vi-VN" b="1" dirty="0"/>
              <a:t>LightGBM</a:t>
            </a:r>
            <a:r>
              <a:rPr lang="vi-VN" dirty="0"/>
              <a:t> và </a:t>
            </a:r>
            <a:r>
              <a:rPr lang="vi-VN" b="1" dirty="0"/>
              <a:t>XGBoost</a:t>
            </a:r>
            <a:r>
              <a:rPr lang="vi-VN" dirty="0"/>
              <a:t> đều là thuật toán </a:t>
            </a:r>
            <a:r>
              <a:rPr lang="vi-VN" b="1" dirty="0"/>
              <a:t>Gradient Boosting</a:t>
            </a:r>
            <a:r>
              <a:rPr lang="vi-VN" dirty="0"/>
              <a:t> và </a:t>
            </a:r>
            <a:r>
              <a:rPr lang="vi-VN" b="1" dirty="0"/>
              <a:t>sử dụng toàn bộ dữ liệu</a:t>
            </a:r>
            <a:r>
              <a:rPr lang="vi-VN" dirty="0"/>
              <a:t> trong mỗi bước huấn luyện. Tức là, mỗi cây quyết định sẽ được huấn luyện dựa trên toàn bộ tập dữ liệu, và trong mỗi bước huấn luyện, cây quyết định tiếp theo sẽ học từ </a:t>
            </a:r>
            <a:r>
              <a:rPr lang="vi-VN" b="1" dirty="0"/>
              <a:t>sai số</a:t>
            </a:r>
            <a:r>
              <a:rPr lang="vi-VN" dirty="0"/>
              <a:t> của cây quyết định trước đó.</a:t>
            </a:r>
            <a:endParaRPr lang="en-US" b="1" dirty="0"/>
          </a:p>
          <a:p>
            <a:r>
              <a:rPr lang="vi-VN" b="1" dirty="0"/>
              <a:t>Level-wise (XGBoost, Random Forest)</a:t>
            </a:r>
            <a:r>
              <a:rPr lang="vi-VN" dirty="0"/>
              <a:t>:</a:t>
            </a:r>
          </a:p>
          <a:p>
            <a:pPr>
              <a:buFont typeface="Arial" panose="020B0604020202020204" pitchFamily="34" charset="0"/>
              <a:buChar char="•"/>
            </a:pPr>
            <a:r>
              <a:rPr lang="vi-VN" b="1" dirty="0"/>
              <a:t>Mở rộng theo cấp độ</a:t>
            </a:r>
            <a:r>
              <a:rPr lang="vi-VN" dirty="0"/>
              <a:t>: Cây sẽ được xây dựng bằng cách mở rộng </a:t>
            </a:r>
            <a:r>
              <a:rPr lang="vi-VN" b="1" dirty="0"/>
              <a:t>từng cấp độ</a:t>
            </a:r>
            <a:r>
              <a:rPr lang="vi-VN" dirty="0"/>
              <a:t> (level) một cách đồng đều, nghĩa là tất cả các lá ở cấp độ hiện tại sẽ được phân chia trước khi chuyển sang cấp độ tiếp theo.</a:t>
            </a:r>
          </a:p>
          <a:p>
            <a:r>
              <a:rPr lang="vi-VN" b="1" dirty="0"/>
              <a:t>Leaf-wise (LightGBM)</a:t>
            </a:r>
            <a:r>
              <a:rPr lang="vi-VN" dirty="0"/>
              <a:t>:</a:t>
            </a:r>
          </a:p>
          <a:p>
            <a:pPr>
              <a:buFont typeface="Arial" panose="020B0604020202020204" pitchFamily="34" charset="0"/>
              <a:buChar char="•"/>
            </a:pPr>
            <a:r>
              <a:rPr lang="vi-VN" b="1" dirty="0"/>
              <a:t>Mở rộng theo lá</a:t>
            </a:r>
            <a:r>
              <a:rPr lang="vi-VN" dirty="0"/>
              <a:t>: Cây sẽ mở rộng lá có </a:t>
            </a:r>
            <a:r>
              <a:rPr lang="vi-VN" b="1" dirty="0"/>
              <a:t>gain</a:t>
            </a:r>
            <a:r>
              <a:rPr lang="vi-VN" dirty="0"/>
              <a:t> lớn nhất trước, tức là tìm các điểm phân chia có ảnh hưởng lớn nhất tới việc giảm thiểu lỗi.</a:t>
            </a:r>
            <a:endParaRPr lang="en-US" dirty="0"/>
          </a:p>
          <a:p>
            <a:pPr>
              <a:buFont typeface="Arial" panose="020B0604020202020204" pitchFamily="34" charset="0"/>
              <a:buNone/>
            </a:pPr>
            <a:r>
              <a:rPr lang="en-US" b="1" dirty="0" err="1"/>
              <a:t>Catboost</a:t>
            </a:r>
            <a:r>
              <a:rPr lang="en-US" b="1" dirty="0"/>
              <a:t>: </a:t>
            </a:r>
            <a:r>
              <a:rPr lang="en-US" dirty="0" err="1"/>
              <a:t>Thay</a:t>
            </a:r>
            <a:r>
              <a:rPr lang="en-US" dirty="0"/>
              <a:t> </a:t>
            </a:r>
            <a:r>
              <a:rPr lang="en-US" dirty="0" err="1"/>
              <a:t>vì</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theo</a:t>
            </a:r>
            <a:r>
              <a:rPr lang="en-US" dirty="0"/>
              <a:t> </a:t>
            </a:r>
            <a:r>
              <a:rPr lang="en-US" dirty="0" err="1"/>
              <a:t>thứ</a:t>
            </a:r>
            <a:r>
              <a:rPr lang="en-US" dirty="0"/>
              <a:t> </a:t>
            </a:r>
            <a:r>
              <a:rPr lang="en-US" dirty="0" err="1"/>
              <a:t>tự</a:t>
            </a:r>
            <a:r>
              <a:rPr lang="en-US" dirty="0"/>
              <a:t> </a:t>
            </a:r>
            <a:r>
              <a:rPr lang="en-US" dirty="0" err="1"/>
              <a:t>cố</a:t>
            </a:r>
            <a:r>
              <a:rPr lang="en-US" dirty="0"/>
              <a:t> </a:t>
            </a:r>
            <a:r>
              <a:rPr lang="en-US" dirty="0" err="1"/>
              <a:t>định</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b="1" dirty="0"/>
              <a:t>Ordered Boosting</a:t>
            </a:r>
            <a:r>
              <a:rPr lang="en-US" dirty="0"/>
              <a:t> </a:t>
            </a:r>
            <a:r>
              <a:rPr lang="en-US" dirty="0" err="1"/>
              <a:t>sẽ</a:t>
            </a:r>
            <a:r>
              <a:rPr lang="en-US" dirty="0"/>
              <a:t> </a:t>
            </a:r>
            <a:r>
              <a:rPr lang="en-US" dirty="0" err="1"/>
              <a:t>thay</a:t>
            </a:r>
            <a:r>
              <a:rPr lang="en-US" dirty="0"/>
              <a:t> </a:t>
            </a:r>
            <a:r>
              <a:rPr lang="en-US" dirty="0" err="1"/>
              <a:t>đổi</a:t>
            </a:r>
            <a:r>
              <a:rPr lang="en-US" dirty="0"/>
              <a:t> </a:t>
            </a:r>
            <a:r>
              <a:rPr lang="en-US" dirty="0" err="1"/>
              <a:t>thứ</a:t>
            </a:r>
            <a:r>
              <a:rPr lang="en-US" dirty="0"/>
              <a:t> </a:t>
            </a:r>
            <a:r>
              <a:rPr lang="en-US" dirty="0" err="1"/>
              <a:t>tự</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giúp</a:t>
            </a:r>
            <a:r>
              <a:rPr lang="en-US" dirty="0"/>
              <a:t> </a:t>
            </a:r>
            <a:r>
              <a:rPr lang="en-US" dirty="0" err="1"/>
              <a:t>mô</a:t>
            </a:r>
            <a:r>
              <a:rPr lang="en-US" dirty="0"/>
              <a:t> </a:t>
            </a:r>
            <a:r>
              <a:rPr lang="en-US" dirty="0" err="1"/>
              <a:t>hình</a:t>
            </a:r>
            <a:r>
              <a:rPr lang="en-US" dirty="0"/>
              <a:t> </a:t>
            </a:r>
            <a:r>
              <a:rPr lang="en-US" dirty="0" err="1"/>
              <a:t>không</a:t>
            </a:r>
            <a:r>
              <a:rPr lang="en-US" dirty="0"/>
              <a:t> </a:t>
            </a:r>
            <a:r>
              <a:rPr lang="en-US" dirty="0" err="1"/>
              <a:t>học</a:t>
            </a:r>
            <a:r>
              <a:rPr lang="en-US" dirty="0"/>
              <a:t> </a:t>
            </a:r>
            <a:r>
              <a:rPr lang="en-US" dirty="0" err="1"/>
              <a:t>quá</a:t>
            </a:r>
            <a:r>
              <a:rPr lang="en-US" dirty="0"/>
              <a:t> </a:t>
            </a:r>
            <a:r>
              <a:rPr lang="en-US" dirty="0" err="1"/>
              <a:t>kỹ</a:t>
            </a:r>
            <a:r>
              <a:rPr lang="en-US" dirty="0"/>
              <a:t> </a:t>
            </a:r>
            <a:r>
              <a:rPr lang="en-US" dirty="0" err="1"/>
              <a:t>từ</a:t>
            </a:r>
            <a:r>
              <a:rPr lang="en-US" dirty="0"/>
              <a:t> </a:t>
            </a:r>
            <a:r>
              <a:rPr lang="en-US" dirty="0" err="1"/>
              <a:t>các</a:t>
            </a:r>
            <a:r>
              <a:rPr lang="en-US" dirty="0"/>
              <a:t> </a:t>
            </a:r>
            <a:r>
              <a:rPr lang="en-US" dirty="0" err="1"/>
              <a:t>đặc</a:t>
            </a:r>
            <a:r>
              <a:rPr lang="en-US" dirty="0"/>
              <a:t> </a:t>
            </a:r>
            <a:r>
              <a:rPr lang="en-US" dirty="0" err="1"/>
              <a:t>điểm</a:t>
            </a:r>
            <a:r>
              <a:rPr lang="en-US" dirty="0"/>
              <a:t> </a:t>
            </a:r>
            <a:r>
              <a:rPr lang="en-US" dirty="0" err="1"/>
              <a:t>đặc</a:t>
            </a:r>
            <a:r>
              <a:rPr lang="en-US" dirty="0"/>
              <a:t> </a:t>
            </a:r>
            <a:r>
              <a:rPr lang="en-US" dirty="0" err="1"/>
              <a:t>thù</a:t>
            </a:r>
            <a:r>
              <a:rPr lang="en-US" dirty="0"/>
              <a:t> </a:t>
            </a:r>
            <a:r>
              <a:rPr lang="en-US" dirty="0" err="1"/>
              <a:t>của</a:t>
            </a:r>
            <a:r>
              <a:rPr lang="en-US" dirty="0"/>
              <a:t> </a:t>
            </a:r>
            <a:r>
              <a:rPr lang="en-US" dirty="0" err="1"/>
              <a:t>từng</a:t>
            </a:r>
            <a:r>
              <a:rPr lang="en-US" dirty="0"/>
              <a:t> </a:t>
            </a:r>
            <a:r>
              <a:rPr lang="en-US" dirty="0" err="1"/>
              <a:t>phần</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đó</a:t>
            </a:r>
            <a:r>
              <a:rPr lang="en-US" dirty="0"/>
              <a:t> </a:t>
            </a:r>
            <a:r>
              <a:rPr lang="en-US" dirty="0" err="1"/>
              <a:t>giúp</a:t>
            </a:r>
            <a:r>
              <a:rPr lang="en-US" dirty="0"/>
              <a:t> </a:t>
            </a:r>
            <a:r>
              <a:rPr lang="en-US" dirty="0" err="1"/>
              <a:t>tăng</a:t>
            </a:r>
            <a:r>
              <a:rPr lang="en-US" dirty="0"/>
              <a:t> </a:t>
            </a:r>
            <a:r>
              <a:rPr lang="en-US" dirty="0" err="1"/>
              <a:t>khả</a:t>
            </a:r>
            <a:r>
              <a:rPr lang="en-US" dirty="0"/>
              <a:t> </a:t>
            </a:r>
            <a:r>
              <a:rPr lang="en-US" dirty="0" err="1"/>
              <a:t>năng</a:t>
            </a:r>
            <a:r>
              <a:rPr lang="en-US" dirty="0"/>
              <a:t> </a:t>
            </a:r>
            <a:r>
              <a:rPr lang="en-US" dirty="0" err="1"/>
              <a:t>tổng</a:t>
            </a:r>
            <a:r>
              <a:rPr lang="en-US" dirty="0"/>
              <a:t> </a:t>
            </a:r>
            <a:r>
              <a:rPr lang="en-US" dirty="0" err="1"/>
              <a:t>quát</a:t>
            </a:r>
            <a:r>
              <a:rPr lang="en-US" dirty="0"/>
              <a:t>.</a:t>
            </a:r>
            <a:endParaRPr lang="vi-VN"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vi-VN" b="1" dirty="0"/>
              <a:t>num_leaves</a:t>
            </a:r>
            <a:r>
              <a:rPr lang="vi-VN" dirty="0"/>
              <a:t>: Đây là số lá tối đa mà mỗi cây quyết định (decision tree) có thể có. Số lá càng lớn thì mô hình càng phức tạp và có thể học được nhiều thông tin hơn. Tuy nhiên, nếu quá lớn, mô hình có thể bị overfitting (quá khớp dữ liệu huấn luyện).</a:t>
            </a:r>
          </a:p>
          <a:p>
            <a:pPr>
              <a:buFont typeface="Arial" panose="020B0604020202020204" pitchFamily="34" charset="0"/>
              <a:buChar char="•"/>
            </a:pPr>
            <a:r>
              <a:rPr lang="vi-VN" b="1" dirty="0"/>
              <a:t>learning_rate</a:t>
            </a:r>
            <a:r>
              <a:rPr lang="vi-VN" dirty="0"/>
              <a:t>: Là tốc độ học của mô hình, kiểm soát mức độ mỗi cây mới điều chỉnh dự đoán của các cây trước. Giá trị nhỏ giúp mô hình học chậm hơn, ít bị overfit, nhưng thường cần nhiều cây (n_estimators) hơn.</a:t>
            </a:r>
          </a:p>
          <a:p>
            <a:pPr>
              <a:buFont typeface="Arial" panose="020B0604020202020204" pitchFamily="34" charset="0"/>
              <a:buChar char="•"/>
            </a:pPr>
            <a:r>
              <a:rPr lang="vi-VN" b="1" dirty="0"/>
              <a:t>n_estimators</a:t>
            </a:r>
            <a:r>
              <a:rPr lang="vi-VN" dirty="0"/>
              <a:t>: Số lượng cây (hoặc vòng lặp boosting). Số cây càng lớn thì mô hình càng mạnh, nhưng thời gian huấn luyện cũng lâu hơn và có thể dẫn đến overfitting nếu không kiểm soát tốt.</a:t>
            </a:r>
          </a:p>
          <a:p>
            <a:pPr>
              <a:buFont typeface="Arial" panose="020B0604020202020204" pitchFamily="34" charset="0"/>
              <a:buChar char="•"/>
            </a:pPr>
            <a:r>
              <a:rPr lang="vi-VN" b="1" dirty="0"/>
              <a:t>max_depth</a:t>
            </a:r>
            <a:r>
              <a:rPr lang="vi-VN" dirty="0"/>
              <a:t>: Độ sâu tối đa của cây. Giá trị -1 thường có nghĩa là không giới hạn độ sâu. Nếu giới hạn độ sâu (ví dụ: 10 hoặc 20), mô hình sẽ bớt phức tạp và ít overfit hơn.</a:t>
            </a:r>
          </a:p>
          <a:p>
            <a:pPr>
              <a:buFont typeface="Arial" panose="020B0604020202020204" pitchFamily="34" charset="0"/>
              <a:buChar char="•"/>
            </a:pPr>
            <a:r>
              <a:rPr lang="vi-VN" b="1" dirty="0"/>
              <a:t>lambda_l1</a:t>
            </a:r>
            <a:r>
              <a:rPr lang="vi-VN" dirty="0"/>
              <a:t>: Tham số điều chuẩn L1 (L1 regularization), giúp giảm overfitting bằng cách đẩy một số trọng số về 0 (có thể bỏ qua một số đặc trưng không quan trọng).</a:t>
            </a:r>
          </a:p>
          <a:p>
            <a:pPr>
              <a:buFont typeface="Arial" panose="020B0604020202020204" pitchFamily="34" charset="0"/>
              <a:buChar char="•"/>
            </a:pPr>
            <a:r>
              <a:rPr lang="vi-VN" b="1" dirty="0"/>
              <a:t>lambda_l2</a:t>
            </a:r>
            <a:r>
              <a:rPr lang="vi-VN" dirty="0"/>
              <a:t>: Tham số điều chuẩn L2 (L2 regularization), cũng giúp giảm overfitting, nhưng bằng cách làm nhỏ các trọng số hơn là đẩy về 0.</a:t>
            </a:r>
            <a:endParaRPr lang="en-US" dirty="0"/>
          </a:p>
          <a:p>
            <a:r>
              <a:rPr lang="vi-VN" b="1" dirty="0"/>
              <a:t>iterations</a:t>
            </a:r>
            <a:r>
              <a:rPr lang="vi-VN" dirty="0"/>
              <a:t>: Số lượng cây. Càng nhiều, mô hình càng mạnh nhưng dễ overfit nếu không regular hóa tốt.</a:t>
            </a:r>
          </a:p>
          <a:p>
            <a:r>
              <a:rPr lang="vi-VN" b="1" dirty="0"/>
              <a:t>learning_rate</a:t>
            </a:r>
            <a:r>
              <a:rPr lang="vi-VN" dirty="0"/>
              <a:t>: Tốc độ học. Nhỏ thì học chậm, chính xác hơn; lớn thì học nhanh nhưng dễ overfit.</a:t>
            </a:r>
          </a:p>
          <a:p>
            <a:r>
              <a:rPr lang="vi-VN" b="1" dirty="0"/>
              <a:t>depth</a:t>
            </a:r>
            <a:r>
              <a:rPr lang="vi-VN" dirty="0"/>
              <a:t>: Độ sâu cây. Cây sâu học được nhiều nhưng dễ quá khớp.</a:t>
            </a:r>
          </a:p>
          <a:p>
            <a:r>
              <a:rPr lang="vi-VN" b="1" dirty="0"/>
              <a:t>l2_leaf_reg</a:t>
            </a:r>
            <a:r>
              <a:rPr lang="vi-VN" dirty="0"/>
              <a:t>: Regularization L2. Giá trị cao giúp giảm overfit.</a:t>
            </a:r>
          </a:p>
          <a:p>
            <a:r>
              <a:rPr lang="en-US" dirty="0" err="1"/>
              <a:t>border_count</a:t>
            </a:r>
            <a:r>
              <a:rPr lang="en-US" dirty="0"/>
              <a:t> – </a:t>
            </a:r>
            <a:r>
              <a:rPr lang="en-US" dirty="0" err="1"/>
              <a:t>Số</a:t>
            </a:r>
            <a:r>
              <a:rPr lang="en-US" dirty="0"/>
              <a:t> </a:t>
            </a:r>
            <a:r>
              <a:rPr lang="en-US" dirty="0" err="1"/>
              <a:t>ngưỡng</a:t>
            </a:r>
            <a:r>
              <a:rPr lang="en-US" dirty="0"/>
              <a:t> chia </a:t>
            </a:r>
            <a:r>
              <a:rPr lang="en-US" dirty="0" err="1"/>
              <a:t>đặc</a:t>
            </a:r>
            <a:r>
              <a:rPr lang="en-US" dirty="0"/>
              <a:t> </a:t>
            </a:r>
            <a:r>
              <a:rPr lang="en-US" dirty="0" err="1"/>
              <a:t>trưng</a:t>
            </a:r>
            <a:r>
              <a:rPr lang="en-US" dirty="0"/>
              <a:t> </a:t>
            </a:r>
            <a:r>
              <a:rPr lang="en-US" dirty="0" err="1"/>
              <a:t>số</a:t>
            </a:r>
            <a:r>
              <a:rPr lang="en-US" dirty="0"/>
              <a:t> (feature binarization)</a:t>
            </a:r>
          </a:p>
          <a:p>
            <a:r>
              <a:rPr lang="vi-VN" dirty="0"/>
              <a:t>border_count chính là </a:t>
            </a:r>
            <a:r>
              <a:rPr lang="vi-VN" b="1" dirty="0"/>
              <a:t>số lượng các ngưỡng như vậy</a:t>
            </a:r>
            <a:r>
              <a:rPr lang="vi-VN" dirty="0"/>
              <a:t>.</a:t>
            </a:r>
            <a:br>
              <a:rPr lang="vi-VN" dirty="0"/>
            </a:br>
            <a:r>
              <a:rPr lang="vi-VN" dirty="0"/>
              <a:t>→ Nếu bạn để border_count=32, thì mỗi đặc trưng số sẽ được chia thành 32 mức khác nhau.</a:t>
            </a:r>
            <a:endParaRPr lang="en-US" dirty="0"/>
          </a:p>
          <a:p>
            <a:r>
              <a:rPr lang="en-US" b="1" dirty="0"/>
              <a:t>🔹 </a:t>
            </a:r>
            <a:r>
              <a:rPr lang="vi-VN" b="1" dirty="0"/>
              <a:t>bagging_temperature – Mức độ ngẫu nhiên khi lấy mẫu</a:t>
            </a:r>
          </a:p>
          <a:p>
            <a:r>
              <a:rPr lang="vi-VN" dirty="0"/>
              <a:t>Khi CatBoost huấn luyện mỗi cây, nó </a:t>
            </a:r>
            <a:r>
              <a:rPr lang="vi-VN" b="1" dirty="0"/>
              <a:t>lấy mẫu ngẫu nhiên từ dữ liệu</a:t>
            </a:r>
            <a:r>
              <a:rPr lang="vi-VN" dirty="0"/>
              <a:t> để tạo ra sự đa dạng giữa các cây.</a:t>
            </a:r>
            <a:br>
              <a:rPr lang="vi-VN" dirty="0"/>
            </a:br>
            <a:r>
              <a:rPr lang="vi-VN" dirty="0"/>
              <a:t>bagging_temperature điều khiển mức độ "ngẫu nhiên" đó.</a:t>
            </a:r>
          </a:p>
          <a:p>
            <a:pPr>
              <a:buFont typeface="Arial" panose="020B0604020202020204" pitchFamily="34" charset="0"/>
              <a:buChar char="•"/>
            </a:pPr>
            <a:r>
              <a:rPr lang="vi-VN" b="1" dirty="0"/>
              <a:t>Giá trị thấp (0.1–1.0):</a:t>
            </a:r>
            <a:r>
              <a:rPr lang="vi-VN" dirty="0"/>
              <a:t> các cây học trên dữ liệu khá giống nhau → mô hình ổn định hơn.</a:t>
            </a:r>
          </a:p>
          <a:p>
            <a:pPr>
              <a:buFont typeface="Arial" panose="020B0604020202020204" pitchFamily="34" charset="0"/>
              <a:buChar char="•"/>
            </a:pPr>
            <a:r>
              <a:rPr lang="vi-VN" b="1" dirty="0"/>
              <a:t>Giá trị cao (2.0+):</a:t>
            </a:r>
            <a:r>
              <a:rPr lang="vi-VN" dirty="0"/>
              <a:t> mỗi cây học từ dữ liệu rất khác nhau → mô hình đa dạng, </a:t>
            </a:r>
            <a:r>
              <a:rPr lang="vi-VN" b="1" dirty="0"/>
              <a:t>giảm overfit</a:t>
            </a:r>
            <a:r>
              <a:rPr lang="vi-VN" dirty="0"/>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Mục</a:t>
            </a:r>
            <a:r>
              <a:rPr lang="en-US" dirty="0"/>
              <a:t> </a:t>
            </a:r>
            <a:r>
              <a:rPr lang="en-US" dirty="0" err="1"/>
              <a:t>đích</a:t>
            </a:r>
            <a:r>
              <a:rPr lang="en-US" dirty="0"/>
              <a:t> </a:t>
            </a:r>
            <a:r>
              <a:rPr lang="en-US" dirty="0" err="1"/>
              <a:t>lấy</a:t>
            </a:r>
            <a:r>
              <a:rPr lang="en-US" dirty="0"/>
              <a:t> f1_score &gt; 80% </a:t>
            </a:r>
            <a:r>
              <a:rPr lang="en-US" dirty="0" err="1"/>
              <a:t>là</a:t>
            </a:r>
            <a:r>
              <a:rPr lang="en-US" dirty="0"/>
              <a:t> </a:t>
            </a:r>
            <a:r>
              <a:rPr lang="en-US" dirty="0" err="1"/>
              <a:t>để</a:t>
            </a:r>
            <a:r>
              <a:rPr lang="en-US" dirty="0"/>
              <a:t> </a:t>
            </a:r>
            <a:r>
              <a:rPr lang="en-US" dirty="0" err="1"/>
              <a:t>tầm</a:t>
            </a:r>
            <a:r>
              <a:rPr lang="en-US" dirty="0"/>
              <a:t> </a:t>
            </a:r>
            <a:r>
              <a:rPr lang="en-US" dirty="0" err="1"/>
              <a:t>soát</a:t>
            </a:r>
            <a:r>
              <a:rPr lang="en-US" dirty="0"/>
              <a:t>, </a:t>
            </a:r>
            <a:r>
              <a:rPr lang="en-US" dirty="0" err="1"/>
              <a:t>sàng</a:t>
            </a:r>
            <a:r>
              <a:rPr lang="en-US" dirty="0"/>
              <a:t> </a:t>
            </a:r>
            <a:r>
              <a:rPr lang="en-US" dirty="0" err="1"/>
              <a:t>lọc</a:t>
            </a:r>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vi-VN" b="1" dirty="0"/>
              <a:t>Age</a:t>
            </a:r>
            <a:r>
              <a:rPr lang="vi-VN" dirty="0"/>
              <a:t>: Phân bố khá đều, nhưng nhóm </a:t>
            </a:r>
            <a:r>
              <a:rPr lang="vi-VN" b="1" dirty="0"/>
              <a:t>&gt;80 tuổi</a:t>
            </a:r>
            <a:r>
              <a:rPr lang="vi-VN" dirty="0"/>
              <a:t> chiếm tỷ lệ cao.</a:t>
            </a:r>
            <a:br>
              <a:rPr lang="vi-VN" dirty="0"/>
            </a:br>
            <a:r>
              <a:rPr lang="en-US" dirty="0"/>
              <a:t>✅ </a:t>
            </a:r>
            <a:r>
              <a:rPr lang="vi-VN" b="1" dirty="0"/>
              <a:t>BMI</a:t>
            </a:r>
            <a:r>
              <a:rPr lang="vi-VN" dirty="0"/>
              <a:t>: Lệch phải, tập trung ở </a:t>
            </a:r>
            <a:r>
              <a:rPr lang="vi-VN" b="1" dirty="0"/>
              <a:t>25-40</a:t>
            </a:r>
            <a:r>
              <a:rPr lang="vi-VN" dirty="0"/>
              <a:t> → Có thể tạo nhóm BMI.</a:t>
            </a:r>
            <a:br>
              <a:rPr lang="vi-VN" dirty="0"/>
            </a:br>
            <a:r>
              <a:rPr lang="en-US" dirty="0"/>
              <a:t>✅ </a:t>
            </a:r>
            <a:r>
              <a:rPr lang="vi-VN" b="1" dirty="0"/>
              <a:t>HbA1c</a:t>
            </a:r>
            <a:r>
              <a:rPr lang="en-US" b="1" dirty="0"/>
              <a:t> (</a:t>
            </a:r>
            <a:r>
              <a:rPr lang="en-US" b="1" dirty="0" err="1"/>
              <a:t>mức</a:t>
            </a:r>
            <a:r>
              <a:rPr lang="en-US" b="1" dirty="0"/>
              <a:t> </a:t>
            </a:r>
            <a:r>
              <a:rPr lang="en-US" b="1" dirty="0" err="1"/>
              <a:t>đường</a:t>
            </a:r>
            <a:r>
              <a:rPr lang="en-US" b="1" dirty="0"/>
              <a:t> </a:t>
            </a:r>
            <a:r>
              <a:rPr lang="en-US" b="1" dirty="0" err="1"/>
              <a:t>huyết</a:t>
            </a:r>
            <a:r>
              <a:rPr lang="en-US" b="1" dirty="0"/>
              <a:t> </a:t>
            </a:r>
            <a:r>
              <a:rPr lang="en-US" b="1" dirty="0" err="1"/>
              <a:t>trung</a:t>
            </a:r>
            <a:r>
              <a:rPr lang="en-US" b="1" dirty="0"/>
              <a:t> </a:t>
            </a:r>
            <a:r>
              <a:rPr lang="en-US" b="1" dirty="0" err="1"/>
              <a:t>bình</a:t>
            </a:r>
            <a:r>
              <a:rPr lang="en-US" b="1" dirty="0"/>
              <a:t> </a:t>
            </a:r>
            <a:r>
              <a:rPr lang="en-US" b="1" dirty="0" err="1"/>
              <a:t>trong</a:t>
            </a:r>
            <a:r>
              <a:rPr lang="en-US" b="1" dirty="0"/>
              <a:t> </a:t>
            </a:r>
            <a:r>
              <a:rPr lang="en-US" b="1" dirty="0" err="1"/>
              <a:t>vòng</a:t>
            </a:r>
            <a:r>
              <a:rPr lang="en-US" b="1" dirty="0"/>
              <a:t> 2, 3 </a:t>
            </a:r>
            <a:r>
              <a:rPr lang="en-US" b="1" dirty="0" err="1"/>
              <a:t>tháng</a:t>
            </a:r>
            <a:r>
              <a:rPr lang="en-US" b="1" dirty="0"/>
              <a:t> </a:t>
            </a:r>
            <a:r>
              <a:rPr lang="en-US" b="1" dirty="0" err="1"/>
              <a:t>gần</a:t>
            </a:r>
            <a:r>
              <a:rPr lang="en-US" b="1" dirty="0"/>
              <a:t> </a:t>
            </a:r>
            <a:r>
              <a:rPr lang="en-US" b="1" dirty="0" err="1"/>
              <a:t>nhất</a:t>
            </a:r>
            <a:r>
              <a:rPr lang="en-US" b="1" dirty="0"/>
              <a:t>)</a:t>
            </a:r>
            <a:r>
              <a:rPr lang="vi-VN" b="1" dirty="0"/>
              <a:t> &amp; Blood Glucose</a:t>
            </a:r>
            <a:r>
              <a:rPr lang="vi-VN" dirty="0"/>
              <a:t>: Có nhiều đỉnh, xuất hiện giá trị cao bất thường (&gt;250).</a:t>
            </a:r>
            <a:br>
              <a:rPr lang="vi-VN" dirty="0"/>
            </a:br>
            <a:r>
              <a:rPr lang="en-US" dirty="0"/>
              <a:t>✅ </a:t>
            </a:r>
            <a:r>
              <a:rPr lang="vi-VN" b="1" dirty="0"/>
              <a:t>Race, Hypertension, Heart Disease</a:t>
            </a:r>
            <a:r>
              <a:rPr lang="vi-VN" dirty="0"/>
              <a:t>: Mất cân bằng dữ liệu (chủ yếu là </a:t>
            </a:r>
            <a:r>
              <a:rPr lang="vi-VN" b="1" dirty="0"/>
              <a:t>Caucasian</a:t>
            </a:r>
            <a:r>
              <a:rPr lang="vi-VN" dirty="0"/>
              <a:t>, ít bệnh tim &amp; tăng huyết áp).</a:t>
            </a:r>
            <a:br>
              <a:rPr lang="vi-VN" dirty="0"/>
            </a:br>
            <a:r>
              <a:rPr lang="en-US" dirty="0"/>
              <a:t>✅ </a:t>
            </a:r>
            <a:r>
              <a:rPr lang="vi-VN" b="1" dirty="0"/>
              <a:t>Diabetes (nhãn)</a:t>
            </a:r>
            <a:r>
              <a:rPr lang="vi-VN" dirty="0"/>
              <a:t>: Bị lệch, cần cân bằng lại dữ liệu bằng </a:t>
            </a:r>
            <a:r>
              <a:rPr lang="vi-VN" b="1" dirty="0"/>
              <a:t>SMOTE</a:t>
            </a:r>
            <a:r>
              <a:rPr lang="vi-VN" dirty="0"/>
              <a:t> hoặc class weighting.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vi-VN" b="1" dirty="0"/>
              <a:t>Khác biệt rõ giữa nhóm có và không có tiểu đường:</a:t>
            </a:r>
          </a:p>
          <a:p>
            <a:r>
              <a:rPr lang="en-US" dirty="0"/>
              <a:t>✅ </a:t>
            </a:r>
            <a:r>
              <a:rPr lang="vi-VN" b="1" dirty="0"/>
              <a:t>Tuổi (age):</a:t>
            </a:r>
            <a:br>
              <a:rPr lang="vi-VN" dirty="0"/>
            </a:br>
            <a:r>
              <a:rPr lang="vi-VN" dirty="0"/>
              <a:t>→ Nhóm mắc tiểu đường có tuổi trung bình </a:t>
            </a:r>
            <a:r>
              <a:rPr lang="vi-VN" b="1" dirty="0"/>
              <a:t>cao hơn rõ rệt</a:t>
            </a:r>
            <a:r>
              <a:rPr lang="vi-VN" dirty="0"/>
              <a:t>.</a:t>
            </a:r>
          </a:p>
          <a:p>
            <a:r>
              <a:rPr lang="en-US" dirty="0"/>
              <a:t>✅ </a:t>
            </a:r>
            <a:r>
              <a:rPr lang="vi-VN" b="1" dirty="0"/>
              <a:t>HbA1c level:</a:t>
            </a:r>
            <a:r>
              <a:rPr lang="en-US" b="1" dirty="0"/>
              <a:t> </a:t>
            </a:r>
            <a:r>
              <a:rPr lang="en-US" dirty="0" err="1"/>
              <a:t>Là</a:t>
            </a:r>
            <a:r>
              <a:rPr lang="en-US" dirty="0"/>
              <a:t> </a:t>
            </a:r>
            <a:r>
              <a:rPr lang="en-US" dirty="0" err="1"/>
              <a:t>chỉ</a:t>
            </a:r>
            <a:r>
              <a:rPr lang="en-US" dirty="0"/>
              <a:t> </a:t>
            </a:r>
            <a:r>
              <a:rPr lang="en-US" dirty="0" err="1"/>
              <a:t>số</a:t>
            </a:r>
            <a:r>
              <a:rPr lang="en-US" dirty="0"/>
              <a:t> </a:t>
            </a:r>
            <a:r>
              <a:rPr lang="en-US" dirty="0" err="1"/>
              <a:t>phản</a:t>
            </a:r>
            <a:r>
              <a:rPr lang="en-US" dirty="0"/>
              <a:t> </a:t>
            </a:r>
            <a:r>
              <a:rPr lang="en-US" dirty="0" err="1"/>
              <a:t>ánh</a:t>
            </a:r>
            <a:r>
              <a:rPr lang="en-US" dirty="0"/>
              <a:t> </a:t>
            </a:r>
            <a:r>
              <a:rPr lang="en-US" dirty="0" err="1"/>
              <a:t>tỷ</a:t>
            </a:r>
            <a:r>
              <a:rPr lang="en-US" dirty="0"/>
              <a:t> </a:t>
            </a:r>
            <a:r>
              <a:rPr lang="en-US" dirty="0" err="1"/>
              <a:t>lệ</a:t>
            </a:r>
            <a:r>
              <a:rPr lang="en-US" dirty="0"/>
              <a:t> </a:t>
            </a:r>
            <a:r>
              <a:rPr lang="en-US" dirty="0" err="1"/>
              <a:t>phần</a:t>
            </a:r>
            <a:r>
              <a:rPr lang="en-US" dirty="0"/>
              <a:t> </a:t>
            </a:r>
            <a:r>
              <a:rPr lang="en-US" dirty="0" err="1"/>
              <a:t>trăm</a:t>
            </a:r>
            <a:r>
              <a:rPr lang="en-US" dirty="0"/>
              <a:t> glucose </a:t>
            </a:r>
            <a:r>
              <a:rPr lang="en-US" dirty="0" err="1"/>
              <a:t>gắn</a:t>
            </a:r>
            <a:r>
              <a:rPr lang="en-US" dirty="0"/>
              <a:t> </a:t>
            </a:r>
            <a:r>
              <a:rPr lang="en-US" dirty="0" err="1"/>
              <a:t>vào</a:t>
            </a:r>
            <a:r>
              <a:rPr lang="en-US" dirty="0"/>
              <a:t> hemoglobin (protein </a:t>
            </a:r>
            <a:r>
              <a:rPr lang="en-US" dirty="0" err="1"/>
              <a:t>trong</a:t>
            </a:r>
            <a:r>
              <a:rPr lang="en-US" dirty="0"/>
              <a:t> </a:t>
            </a:r>
            <a:r>
              <a:rPr lang="en-US" dirty="0" err="1"/>
              <a:t>hồng</a:t>
            </a:r>
            <a:r>
              <a:rPr lang="en-US" dirty="0"/>
              <a:t> </a:t>
            </a:r>
            <a:r>
              <a:rPr lang="en-US" dirty="0" err="1"/>
              <a:t>cầu</a:t>
            </a:r>
            <a:r>
              <a:rPr lang="en-US" dirty="0"/>
              <a:t>) </a:t>
            </a:r>
            <a:r>
              <a:rPr lang="en-US" dirty="0" err="1"/>
              <a:t>trong</a:t>
            </a:r>
            <a:r>
              <a:rPr lang="en-US" dirty="0"/>
              <a:t> </a:t>
            </a:r>
            <a:r>
              <a:rPr lang="en-US" dirty="0" err="1"/>
              <a:t>máu</a:t>
            </a:r>
            <a:r>
              <a:rPr lang="en-US" dirty="0"/>
              <a:t>.</a:t>
            </a:r>
          </a:p>
          <a:p>
            <a:r>
              <a:rPr lang="vi-VN" dirty="0"/>
              <a:t>HbA1c phản ánh mức đường huyết trung bình trong khoảng 2–3 tháng trước khi xét nghiệm.</a:t>
            </a:r>
            <a:br>
              <a:rPr lang="vi-VN" dirty="0"/>
            </a:br>
            <a:r>
              <a:rPr lang="vi-VN" dirty="0"/>
              <a:t>→ Nhóm tiểu đường có chỉ số HbA1c </a:t>
            </a:r>
            <a:r>
              <a:rPr lang="vi-VN" b="1" dirty="0"/>
              <a:t>cao hơn đáng kể</a:t>
            </a:r>
            <a:r>
              <a:rPr lang="vi-VN" dirty="0"/>
              <a:t> (trung bình &gt;6.5).</a:t>
            </a:r>
          </a:p>
          <a:p>
            <a:r>
              <a:rPr lang="en-US" dirty="0"/>
              <a:t>✅ </a:t>
            </a:r>
            <a:r>
              <a:rPr lang="vi-VN" b="1" dirty="0"/>
              <a:t>Blood glucose level:</a:t>
            </a:r>
            <a:br>
              <a:rPr lang="vi-VN" dirty="0"/>
            </a:br>
            <a:r>
              <a:rPr lang="vi-VN" dirty="0"/>
              <a:t>→ Nhóm tiểu đường có mức đường huyết </a:t>
            </a:r>
            <a:r>
              <a:rPr lang="vi-VN" b="1" dirty="0"/>
              <a:t>cao hơn rõ rệt</a:t>
            </a:r>
            <a:r>
              <a:rPr lang="vi-VN" dirty="0"/>
              <a:t>, giá trị trung vị tăng mạnh.</a:t>
            </a:r>
          </a:p>
          <a:p>
            <a:r>
              <a:rPr lang="en-US" dirty="0"/>
              <a:t>✅ </a:t>
            </a:r>
            <a:r>
              <a:rPr lang="vi-VN" b="1" dirty="0"/>
              <a:t>BMI:</a:t>
            </a:r>
            <a:br>
              <a:rPr lang="vi-VN" dirty="0"/>
            </a:br>
            <a:r>
              <a:rPr lang="vi-VN" dirty="0"/>
              <a:t>→ Cao hơn một chút ở nhóm tiểu đường, nhưng chênh lệch không lớn.</a:t>
            </a:r>
            <a:endParaRPr lang="en-US" dirty="0"/>
          </a:p>
          <a:p>
            <a:endParaRPr lang="en-US" dirty="0"/>
          </a:p>
          <a:p>
            <a:r>
              <a:rPr lang="en-US" b="1" dirty="0" err="1"/>
              <a:t>Đường</a:t>
            </a:r>
            <a:r>
              <a:rPr lang="en-US" b="1" dirty="0"/>
              <a:t> </a:t>
            </a:r>
            <a:r>
              <a:rPr lang="en-US" b="1" dirty="0" err="1"/>
              <a:t>gạch</a:t>
            </a:r>
            <a:r>
              <a:rPr lang="en-US" b="1" dirty="0"/>
              <a:t> </a:t>
            </a:r>
            <a:r>
              <a:rPr lang="en-US" b="1" dirty="0" err="1"/>
              <a:t>ngang</a:t>
            </a:r>
            <a:r>
              <a:rPr lang="en-US" b="1" dirty="0"/>
              <a:t>: </a:t>
            </a:r>
          </a:p>
          <a:p>
            <a:r>
              <a:rPr lang="en-US" b="1" dirty="0"/>
              <a:t>👉 </a:t>
            </a:r>
            <a:r>
              <a:rPr lang="vi-VN" b="1" dirty="0"/>
              <a:t>Đường median (trung vị)</a:t>
            </a:r>
          </a:p>
          <a:p>
            <a:pPr>
              <a:buFont typeface="Arial" panose="020B0604020202020204" pitchFamily="34" charset="0"/>
              <a:buChar char="•"/>
            </a:pPr>
            <a:r>
              <a:rPr lang="vi-VN" dirty="0"/>
              <a:t>Nó biểu thị </a:t>
            </a:r>
            <a:r>
              <a:rPr lang="vi-VN" b="1" dirty="0"/>
              <a:t>giá trị trung vị</a:t>
            </a:r>
            <a:r>
              <a:rPr lang="vi-VN" dirty="0"/>
              <a:t> của dữ liệu — tức là </a:t>
            </a:r>
            <a:r>
              <a:rPr lang="vi-VN" b="1" dirty="0"/>
              <a:t>50% dữ liệu nằm dưới giá trị này và 50% nằm trên</a:t>
            </a:r>
            <a:r>
              <a:rPr lang="vi-VN" dirty="0"/>
              <a:t>.</a:t>
            </a:r>
          </a:p>
          <a:p>
            <a:pPr>
              <a:buFont typeface="Arial" panose="020B0604020202020204" pitchFamily="34" charset="0"/>
              <a:buChar char="•"/>
            </a:pPr>
            <a:r>
              <a:rPr lang="vi-VN" dirty="0"/>
              <a:t>Trong biểu đồ bạn gửi, vì dữ liệu là </a:t>
            </a:r>
            <a:r>
              <a:rPr lang="vi-VN" b="1" dirty="0"/>
              <a:t>nhị phân (0 và 1)</a:t>
            </a:r>
            <a:r>
              <a:rPr lang="vi-VN" dirty="0"/>
              <a:t>, nên:</a:t>
            </a:r>
          </a:p>
          <a:p>
            <a:pPr marL="742950" lvl="1" indent="-285750">
              <a:buFont typeface="Arial" panose="020B0604020202020204" pitchFamily="34" charset="0"/>
              <a:buChar char="•"/>
            </a:pPr>
            <a:r>
              <a:rPr lang="vi-VN" dirty="0"/>
              <a:t>Nếu phần lớn giá trị là </a:t>
            </a:r>
            <a:r>
              <a:rPr lang="vi-VN" b="1" dirty="0"/>
              <a:t>0</a:t>
            </a:r>
            <a:r>
              <a:rPr lang="vi-VN" dirty="0"/>
              <a:t>, median cũng sẽ là 0 → đường gạch ngang nằm ở 0.</a:t>
            </a:r>
          </a:p>
          <a:p>
            <a:pPr marL="742950" lvl="1" indent="-285750">
              <a:buFont typeface="Arial" panose="020B0604020202020204" pitchFamily="34" charset="0"/>
              <a:buChar char="•"/>
            </a:pPr>
            <a:r>
              <a:rPr lang="vi-VN" dirty="0"/>
              <a:t>Nếu phần lớn là </a:t>
            </a:r>
            <a:r>
              <a:rPr lang="vi-VN" b="1" dirty="0"/>
              <a:t>1</a:t>
            </a:r>
            <a:r>
              <a:rPr lang="vi-VN" dirty="0"/>
              <a:t>, median sẽ là 1.</a:t>
            </a:r>
          </a:p>
          <a:p>
            <a:r>
              <a:rPr lang="en-US" b="1" dirty="0"/>
              <a:t>🔍 </a:t>
            </a:r>
            <a:r>
              <a:rPr lang="vi-VN" b="1" dirty="0"/>
              <a:t>Trong biểu đồ của bạn:</a:t>
            </a:r>
          </a:p>
          <a:p>
            <a:pPr>
              <a:buFont typeface="Arial" panose="020B0604020202020204" pitchFamily="34" charset="0"/>
              <a:buChar char="•"/>
            </a:pPr>
            <a:r>
              <a:rPr lang="vi-VN" dirty="0"/>
              <a:t>Đường gạch ngang nằm ở mức </a:t>
            </a:r>
            <a:r>
              <a:rPr lang="vi-VN" b="1" dirty="0"/>
              <a:t>0</a:t>
            </a:r>
            <a:r>
              <a:rPr lang="vi-VN" dirty="0"/>
              <a:t> với cả nhóm tiểu đường = 0 và = 1.</a:t>
            </a:r>
          </a:p>
          <a:p>
            <a:pPr>
              <a:buFont typeface="Arial" panose="020B0604020202020204" pitchFamily="34" charset="0"/>
              <a:buChar char="•"/>
            </a:pPr>
            <a:r>
              <a:rPr lang="vi-VN" dirty="0"/>
              <a:t>Điều này nghĩa là </a:t>
            </a:r>
            <a:r>
              <a:rPr lang="vi-VN" b="1" dirty="0"/>
              <a:t>phần lớn người trong cả hai nhóm không bị tăng huyết áp</a:t>
            </a:r>
            <a:r>
              <a:rPr lang="vi-VN" dirty="0"/>
              <a:t> (hypertension = 0).</a:t>
            </a:r>
          </a:p>
          <a:p>
            <a:endParaRPr lang="vi-VN"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Chi-square</a:t>
            </a:r>
            <a:r>
              <a:rPr lang="en-US" dirty="0"/>
              <a:t>: </a:t>
            </a:r>
            <a:r>
              <a:rPr lang="en-US" dirty="0" err="1"/>
              <a:t>Kiểm</a:t>
            </a:r>
            <a:r>
              <a:rPr lang="en-US" dirty="0"/>
              <a:t> </a:t>
            </a:r>
            <a:r>
              <a:rPr lang="en-US" dirty="0" err="1"/>
              <a:t>tra</a:t>
            </a:r>
            <a:r>
              <a:rPr lang="en-US" dirty="0"/>
              <a:t> </a:t>
            </a:r>
            <a:r>
              <a:rPr lang="en-US" dirty="0" err="1"/>
              <a:t>sự</a:t>
            </a:r>
            <a:r>
              <a:rPr lang="en-US" dirty="0"/>
              <a:t> </a:t>
            </a:r>
            <a:r>
              <a:rPr lang="en-US" dirty="0" err="1"/>
              <a:t>phụ</a:t>
            </a:r>
            <a:r>
              <a:rPr lang="en-US" dirty="0"/>
              <a:t> </a:t>
            </a:r>
            <a:r>
              <a:rPr lang="en-US" dirty="0" err="1"/>
              <a:t>thuộc</a:t>
            </a:r>
            <a:r>
              <a:rPr lang="en-US" dirty="0"/>
              <a:t> </a:t>
            </a:r>
            <a:r>
              <a:rPr lang="en-US" dirty="0" err="1"/>
              <a:t>giữa</a:t>
            </a:r>
            <a:r>
              <a:rPr lang="en-US" dirty="0"/>
              <a:t> </a:t>
            </a:r>
            <a:r>
              <a:rPr lang="en-US" dirty="0" err="1"/>
              <a:t>hai</a:t>
            </a:r>
            <a:r>
              <a:rPr lang="en-US" dirty="0"/>
              <a:t> </a:t>
            </a:r>
            <a:r>
              <a:rPr lang="en-US" dirty="0" err="1"/>
              <a:t>biến</a:t>
            </a:r>
            <a:r>
              <a:rPr lang="en-US" dirty="0"/>
              <a:t> </a:t>
            </a:r>
            <a:r>
              <a:rPr lang="en-US" dirty="0" err="1"/>
              <a:t>phân</a:t>
            </a:r>
            <a:r>
              <a:rPr lang="en-US" dirty="0"/>
              <a:t> </a:t>
            </a:r>
            <a:r>
              <a:rPr lang="en-US" dirty="0" err="1"/>
              <a:t>loại</a:t>
            </a:r>
            <a:r>
              <a:rPr lang="en-US" dirty="0"/>
              <a:t>.</a:t>
            </a:r>
          </a:p>
          <a:p>
            <a:r>
              <a:rPr lang="en-US" b="1" dirty="0"/>
              <a:t>ANOVA</a:t>
            </a:r>
            <a:r>
              <a:rPr lang="en-US" dirty="0"/>
              <a:t>: </a:t>
            </a:r>
            <a:r>
              <a:rPr lang="en-US" dirty="0" err="1"/>
              <a:t>Kiểm</a:t>
            </a:r>
            <a:r>
              <a:rPr lang="en-US" dirty="0"/>
              <a:t> </a:t>
            </a:r>
            <a:r>
              <a:rPr lang="en-US" dirty="0" err="1"/>
              <a:t>tra</a:t>
            </a:r>
            <a:r>
              <a:rPr lang="en-US" dirty="0"/>
              <a:t> </a:t>
            </a:r>
            <a:r>
              <a:rPr lang="en-US" dirty="0" err="1"/>
              <a:t>sự</a:t>
            </a:r>
            <a:r>
              <a:rPr lang="en-US" dirty="0"/>
              <a:t> </a:t>
            </a:r>
            <a:r>
              <a:rPr lang="en-US" dirty="0" err="1"/>
              <a:t>khác</a:t>
            </a:r>
            <a:r>
              <a:rPr lang="en-US" dirty="0"/>
              <a:t> </a:t>
            </a:r>
            <a:r>
              <a:rPr lang="en-US" dirty="0" err="1"/>
              <a:t>biệt</a:t>
            </a:r>
            <a:r>
              <a:rPr lang="en-US" dirty="0"/>
              <a:t> </a:t>
            </a:r>
            <a:r>
              <a:rPr lang="en-US" dirty="0" err="1"/>
              <a:t>về</a:t>
            </a:r>
            <a:r>
              <a:rPr lang="en-US" dirty="0"/>
              <a:t> </a:t>
            </a:r>
            <a:r>
              <a:rPr lang="en-US" dirty="0" err="1"/>
              <a:t>trung</a:t>
            </a:r>
            <a:r>
              <a:rPr lang="en-US" dirty="0"/>
              <a:t> </a:t>
            </a:r>
            <a:r>
              <a:rPr lang="en-US" dirty="0" err="1"/>
              <a:t>bình</a:t>
            </a:r>
            <a:r>
              <a:rPr lang="en-US" dirty="0"/>
              <a:t> </a:t>
            </a:r>
            <a:r>
              <a:rPr lang="en-US" dirty="0" err="1"/>
              <a:t>giữa</a:t>
            </a:r>
            <a:r>
              <a:rPr lang="en-US" dirty="0"/>
              <a:t> </a:t>
            </a:r>
            <a:r>
              <a:rPr lang="en-US" dirty="0" err="1"/>
              <a:t>các</a:t>
            </a:r>
            <a:r>
              <a:rPr lang="en-US" dirty="0"/>
              <a:t> </a:t>
            </a:r>
            <a:r>
              <a:rPr lang="en-US" dirty="0" err="1"/>
              <a:t>nhóm</a:t>
            </a:r>
            <a:r>
              <a:rPr lang="en-US" dirty="0"/>
              <a:t>.</a:t>
            </a:r>
          </a:p>
          <a:p>
            <a:r>
              <a:rPr lang="en-US" b="1" dirty="0"/>
              <a:t>Mutual Information</a:t>
            </a:r>
            <a:r>
              <a:rPr lang="en-US" dirty="0"/>
              <a:t>: </a:t>
            </a:r>
            <a:r>
              <a:rPr lang="en-US" dirty="0" err="1"/>
              <a:t>Đo</a:t>
            </a:r>
            <a:r>
              <a:rPr lang="en-US" dirty="0"/>
              <a:t> </a:t>
            </a:r>
            <a:r>
              <a:rPr lang="en-US" dirty="0" err="1"/>
              <a:t>mức</a:t>
            </a:r>
            <a:r>
              <a:rPr lang="en-US" dirty="0"/>
              <a:t> </a:t>
            </a:r>
            <a:r>
              <a:rPr lang="en-US" dirty="0" err="1"/>
              <a:t>độ</a:t>
            </a:r>
            <a:r>
              <a:rPr lang="en-US" dirty="0"/>
              <a:t> </a:t>
            </a:r>
            <a:r>
              <a:rPr lang="en-US" dirty="0" err="1"/>
              <a:t>phụ</a:t>
            </a:r>
            <a:r>
              <a:rPr lang="en-US" dirty="0"/>
              <a:t> </a:t>
            </a:r>
            <a:r>
              <a:rPr lang="en-US" dirty="0" err="1"/>
              <a:t>thuộc</a:t>
            </a:r>
            <a:r>
              <a:rPr lang="en-US" dirty="0"/>
              <a:t> </a:t>
            </a:r>
            <a:r>
              <a:rPr lang="en-US" dirty="0" err="1"/>
              <a:t>thông</a:t>
            </a:r>
            <a:r>
              <a:rPr lang="en-US" dirty="0"/>
              <a:t> tin </a:t>
            </a:r>
            <a:r>
              <a:rPr lang="en-US" dirty="0" err="1"/>
              <a:t>giữa</a:t>
            </a:r>
            <a:r>
              <a:rPr lang="en-US" dirty="0"/>
              <a:t> </a:t>
            </a:r>
            <a:r>
              <a:rPr lang="en-US" dirty="0" err="1"/>
              <a:t>hai</a:t>
            </a:r>
            <a:r>
              <a:rPr lang="en-US" dirty="0"/>
              <a:t> </a:t>
            </a:r>
            <a:r>
              <a:rPr lang="en-US" dirty="0" err="1"/>
              <a:t>biến</a:t>
            </a:r>
            <a:r>
              <a:rPr lang="en-US" dirty="0"/>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18949"/>
            <a:ext cx="7556421" cy="1488519"/>
          </a:xfrm>
          <a:prstGeom prst="rect">
            <a:avLst/>
          </a:prstGeom>
          <a:noFill/>
          <a:ln/>
        </p:spPr>
        <p:txBody>
          <a:bodyPr wrap="squar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MLP305 - DỰ ĐOÁN BÊNH TIỂU ĐƯỜNG</a:t>
            </a:r>
            <a:endParaRPr lang="en-US" sz="4650" dirty="0"/>
          </a:p>
        </p:txBody>
      </p:sp>
      <p:sp>
        <p:nvSpPr>
          <p:cNvPr id="4" name="Text 1"/>
          <p:cNvSpPr/>
          <p:nvPr/>
        </p:nvSpPr>
        <p:spPr>
          <a:xfrm>
            <a:off x="793790" y="4847630"/>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291402"/>
            <a:ext cx="5954197"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OVERSAMPLING</a:t>
            </a:r>
            <a:endParaRPr lang="en-US" sz="4650" dirty="0"/>
          </a:p>
        </p:txBody>
      </p:sp>
      <p:sp>
        <p:nvSpPr>
          <p:cNvPr id="3" name="Text 1"/>
          <p:cNvSpPr/>
          <p:nvPr/>
        </p:nvSpPr>
        <p:spPr>
          <a:xfrm>
            <a:off x="793790" y="4187428"/>
            <a:ext cx="3634502" cy="372070"/>
          </a:xfrm>
          <a:prstGeom prst="rect">
            <a:avLst/>
          </a:prstGeom>
          <a:noFill/>
          <a:ln/>
        </p:spPr>
        <p:txBody>
          <a:bodyPr wrap="none" lIns="0" tIns="0" rIns="0" bIns="0" rtlCol="0" anchor="t"/>
          <a:lstStyle/>
          <a:p>
            <a:pPr marL="0" indent="0" algn="l">
              <a:lnSpc>
                <a:spcPts val="2900"/>
              </a:lnSpc>
              <a:buNone/>
            </a:pPr>
            <a:r>
              <a:rPr lang="en-US" sz="2300" dirty="0">
                <a:solidFill>
                  <a:srgbClr val="020202"/>
                </a:solidFill>
                <a:latin typeface="PT Serif" pitchFamily="34" charset="0"/>
                <a:ea typeface="PT Serif" pitchFamily="34" charset="-122"/>
                <a:cs typeface="PT Serif" pitchFamily="34" charset="-120"/>
              </a:rPr>
              <a:t>RANDOM OVERSAMPLING</a:t>
            </a:r>
            <a:endParaRPr lang="en-US" sz="2300" dirty="0"/>
          </a:p>
        </p:txBody>
      </p:sp>
      <p:sp>
        <p:nvSpPr>
          <p:cNvPr id="4" name="Text 2"/>
          <p:cNvSpPr/>
          <p:nvPr/>
        </p:nvSpPr>
        <p:spPr>
          <a:xfrm>
            <a:off x="793790" y="4786313"/>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F1 score: 0.58</a:t>
            </a:r>
            <a:endParaRPr lang="en-US" sz="1750" dirty="0"/>
          </a:p>
        </p:txBody>
      </p:sp>
      <p:sp>
        <p:nvSpPr>
          <p:cNvPr id="5" name="Text 3"/>
          <p:cNvSpPr/>
          <p:nvPr/>
        </p:nvSpPr>
        <p:spPr>
          <a:xfrm>
            <a:off x="5332928" y="418742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020202"/>
                </a:solidFill>
                <a:latin typeface="PT Serif" pitchFamily="34" charset="0"/>
                <a:ea typeface="PT Serif" pitchFamily="34" charset="-122"/>
                <a:cs typeface="PT Serif" pitchFamily="34" charset="-120"/>
              </a:rPr>
              <a:t>ADASYN</a:t>
            </a:r>
            <a:endParaRPr lang="en-US" sz="2300" dirty="0"/>
          </a:p>
        </p:txBody>
      </p:sp>
      <p:sp>
        <p:nvSpPr>
          <p:cNvPr id="6" name="Text 4"/>
          <p:cNvSpPr/>
          <p:nvPr/>
        </p:nvSpPr>
        <p:spPr>
          <a:xfrm>
            <a:off x="5332928" y="4786313"/>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F1 score: 0.55</a:t>
            </a:r>
            <a:endParaRPr lang="en-US" sz="1750" dirty="0"/>
          </a:p>
        </p:txBody>
      </p:sp>
      <p:sp>
        <p:nvSpPr>
          <p:cNvPr id="7" name="Text 5"/>
          <p:cNvSpPr/>
          <p:nvPr/>
        </p:nvSpPr>
        <p:spPr>
          <a:xfrm>
            <a:off x="9872067" y="418742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020202"/>
                </a:solidFill>
                <a:latin typeface="PT Serif" pitchFamily="34" charset="0"/>
                <a:ea typeface="PT Serif" pitchFamily="34" charset="-122"/>
                <a:cs typeface="PT Serif" pitchFamily="34" charset="-120"/>
              </a:rPr>
              <a:t>SMOTE</a:t>
            </a:r>
            <a:endParaRPr lang="en-US" sz="2300" dirty="0"/>
          </a:p>
        </p:txBody>
      </p:sp>
      <p:sp>
        <p:nvSpPr>
          <p:cNvPr id="8" name="Text 6"/>
          <p:cNvSpPr/>
          <p:nvPr/>
        </p:nvSpPr>
        <p:spPr>
          <a:xfrm>
            <a:off x="9872067" y="4786313"/>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F1 score: 0.59</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753076"/>
            <a:ext cx="5954197"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UNDERSAMPLING</a:t>
            </a:r>
            <a:endParaRPr lang="en-US" sz="4650" dirty="0"/>
          </a:p>
        </p:txBody>
      </p:sp>
      <p:sp>
        <p:nvSpPr>
          <p:cNvPr id="3" name="Shape 1"/>
          <p:cNvSpPr/>
          <p:nvPr/>
        </p:nvSpPr>
        <p:spPr>
          <a:xfrm>
            <a:off x="793790" y="3865364"/>
            <a:ext cx="4196358" cy="1696760"/>
          </a:xfrm>
          <a:prstGeom prst="roundRect">
            <a:avLst>
              <a:gd name="adj" fmla="val 2005"/>
            </a:avLst>
          </a:prstGeom>
          <a:solidFill>
            <a:srgbClr val="F2EEEE"/>
          </a:solidFill>
          <a:ln/>
        </p:spPr>
      </p:sp>
      <p:sp>
        <p:nvSpPr>
          <p:cNvPr id="4" name="Text 2"/>
          <p:cNvSpPr/>
          <p:nvPr/>
        </p:nvSpPr>
        <p:spPr>
          <a:xfrm>
            <a:off x="1020604" y="409217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Near Miss</a:t>
            </a:r>
            <a:endParaRPr lang="en-US" sz="2300" dirty="0"/>
          </a:p>
        </p:txBody>
      </p:sp>
      <p:sp>
        <p:nvSpPr>
          <p:cNvPr id="5" name="Text 3"/>
          <p:cNvSpPr/>
          <p:nvPr/>
        </p:nvSpPr>
        <p:spPr>
          <a:xfrm>
            <a:off x="1020604" y="4600337"/>
            <a:ext cx="3742730"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F1 score: 0.48</a:t>
            </a:r>
            <a:endParaRPr lang="en-US" sz="1750" dirty="0"/>
          </a:p>
        </p:txBody>
      </p:sp>
      <p:sp>
        <p:nvSpPr>
          <p:cNvPr id="6" name="Shape 4"/>
          <p:cNvSpPr/>
          <p:nvPr/>
        </p:nvSpPr>
        <p:spPr>
          <a:xfrm>
            <a:off x="5216962" y="3865364"/>
            <a:ext cx="4196358" cy="1696760"/>
          </a:xfrm>
          <a:prstGeom prst="roundRect">
            <a:avLst>
              <a:gd name="adj" fmla="val 2005"/>
            </a:avLst>
          </a:prstGeom>
          <a:solidFill>
            <a:srgbClr val="F2EEEE"/>
          </a:solidFill>
          <a:ln/>
        </p:spPr>
      </p:sp>
      <p:sp>
        <p:nvSpPr>
          <p:cNvPr id="7" name="Text 5"/>
          <p:cNvSpPr/>
          <p:nvPr/>
        </p:nvSpPr>
        <p:spPr>
          <a:xfrm>
            <a:off x="5443776" y="4092178"/>
            <a:ext cx="3742730" cy="744141"/>
          </a:xfrm>
          <a:prstGeom prst="rect">
            <a:avLst/>
          </a:prstGeom>
          <a:noFill/>
          <a:ln/>
        </p:spPr>
        <p:txBody>
          <a:bodyPr wrap="squar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RANDOM UNDERSAMPLING</a:t>
            </a:r>
            <a:endParaRPr lang="en-US" sz="2300" dirty="0"/>
          </a:p>
        </p:txBody>
      </p:sp>
      <p:sp>
        <p:nvSpPr>
          <p:cNvPr id="8" name="Text 6"/>
          <p:cNvSpPr/>
          <p:nvPr/>
        </p:nvSpPr>
        <p:spPr>
          <a:xfrm>
            <a:off x="5443776" y="4972407"/>
            <a:ext cx="3742730"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F1 score: 0.58</a:t>
            </a:r>
            <a:endParaRPr lang="en-US" sz="1750" dirty="0"/>
          </a:p>
        </p:txBody>
      </p:sp>
      <p:sp>
        <p:nvSpPr>
          <p:cNvPr id="9" name="Shape 7"/>
          <p:cNvSpPr/>
          <p:nvPr/>
        </p:nvSpPr>
        <p:spPr>
          <a:xfrm>
            <a:off x="9640133" y="3865364"/>
            <a:ext cx="4196358" cy="1696760"/>
          </a:xfrm>
          <a:prstGeom prst="roundRect">
            <a:avLst>
              <a:gd name="adj" fmla="val 2005"/>
            </a:avLst>
          </a:prstGeom>
          <a:solidFill>
            <a:srgbClr val="F2EEEE"/>
          </a:solidFill>
          <a:ln/>
        </p:spPr>
      </p:sp>
      <p:sp>
        <p:nvSpPr>
          <p:cNvPr id="10" name="Text 8"/>
          <p:cNvSpPr/>
          <p:nvPr/>
        </p:nvSpPr>
        <p:spPr>
          <a:xfrm>
            <a:off x="9866948" y="409217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Tomek Links</a:t>
            </a:r>
            <a:endParaRPr lang="en-US" sz="2300" dirty="0"/>
          </a:p>
        </p:txBody>
      </p:sp>
      <p:sp>
        <p:nvSpPr>
          <p:cNvPr id="11" name="Text 9"/>
          <p:cNvSpPr/>
          <p:nvPr/>
        </p:nvSpPr>
        <p:spPr>
          <a:xfrm>
            <a:off x="9866948" y="4600337"/>
            <a:ext cx="3742730"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F1 score: 0.75</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22233" y="568523"/>
            <a:ext cx="8449151" cy="677108"/>
          </a:xfrm>
          <a:prstGeom prst="rect">
            <a:avLst/>
          </a:prstGeom>
          <a:noFill/>
          <a:ln/>
        </p:spPr>
        <p:txBody>
          <a:bodyPr wrap="none" lIns="0" tIns="0" rIns="0" bIns="0" rtlCol="0" anchor="t"/>
          <a:lstStyle/>
          <a:p>
            <a:pPr marL="0" indent="0" algn="l">
              <a:lnSpc>
                <a:spcPts val="5300"/>
              </a:lnSpc>
              <a:buNone/>
            </a:pPr>
            <a:r>
              <a:rPr lang="en-US" sz="4250" b="1" dirty="0">
                <a:solidFill>
                  <a:srgbClr val="020202"/>
                </a:solidFill>
                <a:latin typeface="PT Serif" pitchFamily="34" charset="0"/>
                <a:ea typeface="PT Serif" pitchFamily="34" charset="-122"/>
                <a:cs typeface="PT Serif" pitchFamily="34" charset="-120"/>
              </a:rPr>
              <a:t>XÂY DỰNG CÁC MÔ HÌNH KHÁC</a:t>
            </a:r>
            <a:endParaRPr lang="en-US" sz="4250" dirty="0"/>
          </a:p>
        </p:txBody>
      </p:sp>
      <p:sp>
        <p:nvSpPr>
          <p:cNvPr id="4" name="Text 1"/>
          <p:cNvSpPr/>
          <p:nvPr/>
        </p:nvSpPr>
        <p:spPr>
          <a:xfrm>
            <a:off x="722233" y="7331035"/>
            <a:ext cx="13185934" cy="330041"/>
          </a:xfrm>
          <a:prstGeom prst="rect">
            <a:avLst/>
          </a:prstGeom>
          <a:noFill/>
          <a:ln/>
        </p:spPr>
        <p:txBody>
          <a:bodyPr wrap="none" lIns="0" tIns="0" rIns="0" bIns="0" rtlCol="0" anchor="t"/>
          <a:lstStyle/>
          <a:p>
            <a:pPr marL="0" indent="0" algn="l">
              <a:lnSpc>
                <a:spcPts val="2600"/>
              </a:lnSpc>
              <a:buNone/>
            </a:pPr>
            <a:endParaRPr lang="en-US" sz="1600" dirty="0"/>
          </a:p>
        </p:txBody>
      </p:sp>
      <p:graphicFrame>
        <p:nvGraphicFramePr>
          <p:cNvPr id="7" name="Table 7">
            <a:extLst>
              <a:ext uri="{FF2B5EF4-FFF2-40B4-BE49-F238E27FC236}">
                <a16:creationId xmlns:a16="http://schemas.microsoft.com/office/drawing/2014/main" id="{F425F0B7-F6A2-42A4-BDC2-8EEB2EAE09EF}"/>
              </a:ext>
            </a:extLst>
          </p:cNvPr>
          <p:cNvGraphicFramePr>
            <a:graphicFrameLocks noGrp="1"/>
          </p:cNvGraphicFramePr>
          <p:nvPr>
            <p:extLst>
              <p:ext uri="{D42A27DB-BD31-4B8C-83A1-F6EECF244321}">
                <p14:modId xmlns:p14="http://schemas.microsoft.com/office/powerpoint/2010/main" val="3409014097"/>
              </p:ext>
            </p:extLst>
          </p:nvPr>
        </p:nvGraphicFramePr>
        <p:xfrm>
          <a:off x="1660476" y="1895131"/>
          <a:ext cx="10909112" cy="4327296"/>
        </p:xfrm>
        <a:graphic>
          <a:graphicData uri="http://schemas.openxmlformats.org/drawingml/2006/table">
            <a:tbl>
              <a:tblPr firstRow="1" bandRow="1">
                <a:tableStyleId>{5C22544A-7EE6-4342-B048-85BDC9FD1C3A}</a:tableStyleId>
              </a:tblPr>
              <a:tblGrid>
                <a:gridCol w="5454556">
                  <a:extLst>
                    <a:ext uri="{9D8B030D-6E8A-4147-A177-3AD203B41FA5}">
                      <a16:colId xmlns:a16="http://schemas.microsoft.com/office/drawing/2014/main" val="3506984108"/>
                    </a:ext>
                  </a:extLst>
                </a:gridCol>
                <a:gridCol w="5454556">
                  <a:extLst>
                    <a:ext uri="{9D8B030D-6E8A-4147-A177-3AD203B41FA5}">
                      <a16:colId xmlns:a16="http://schemas.microsoft.com/office/drawing/2014/main" val="2568899710"/>
                    </a:ext>
                  </a:extLst>
                </a:gridCol>
              </a:tblGrid>
              <a:tr h="721216">
                <a:tc>
                  <a:txBody>
                    <a:bodyPr/>
                    <a:lstStyle/>
                    <a:p>
                      <a:pPr algn="ctr"/>
                      <a:r>
                        <a:rPr lang="en-US" b="1" dirty="0"/>
                        <a:t>MODEL </a:t>
                      </a:r>
                    </a:p>
                  </a:txBody>
                  <a:tcPr anchor="ctr"/>
                </a:tc>
                <a:tc>
                  <a:txBody>
                    <a:bodyPr/>
                    <a:lstStyle/>
                    <a:p>
                      <a:pPr algn="ctr"/>
                      <a:r>
                        <a:rPr lang="en-US" b="1" dirty="0"/>
                        <a:t>F1_SCORE </a:t>
                      </a:r>
                    </a:p>
                  </a:txBody>
                  <a:tcPr anchor="ctr"/>
                </a:tc>
                <a:extLst>
                  <a:ext uri="{0D108BD9-81ED-4DB2-BD59-A6C34878D82A}">
                    <a16:rowId xmlns:a16="http://schemas.microsoft.com/office/drawing/2014/main" val="3159812550"/>
                  </a:ext>
                </a:extLst>
              </a:tr>
              <a:tr h="721216">
                <a:tc>
                  <a:txBody>
                    <a:bodyPr/>
                    <a:lstStyle/>
                    <a:p>
                      <a:pPr algn="ctr"/>
                      <a:r>
                        <a:rPr lang="en-US" b="1" dirty="0"/>
                        <a:t>Logistic Regression</a:t>
                      </a:r>
                    </a:p>
                  </a:txBody>
                  <a:tcPr/>
                </a:tc>
                <a:tc>
                  <a:txBody>
                    <a:bodyPr/>
                    <a:lstStyle/>
                    <a:p>
                      <a:pPr algn="ctr"/>
                      <a:r>
                        <a:rPr lang="en-US" dirty="0"/>
                        <a:t>0.75</a:t>
                      </a:r>
                    </a:p>
                  </a:txBody>
                  <a:tcPr/>
                </a:tc>
                <a:extLst>
                  <a:ext uri="{0D108BD9-81ED-4DB2-BD59-A6C34878D82A}">
                    <a16:rowId xmlns:a16="http://schemas.microsoft.com/office/drawing/2014/main" val="3881781540"/>
                  </a:ext>
                </a:extLst>
              </a:tr>
              <a:tr h="721216">
                <a:tc>
                  <a:txBody>
                    <a:bodyPr/>
                    <a:lstStyle/>
                    <a:p>
                      <a:pPr algn="ctr"/>
                      <a:r>
                        <a:rPr lang="en-US" b="1" dirty="0" err="1"/>
                        <a:t>LightGBM</a:t>
                      </a:r>
                      <a:endParaRPr lang="en-US" b="1" dirty="0"/>
                    </a:p>
                  </a:txBody>
                  <a:tcPr/>
                </a:tc>
                <a:tc>
                  <a:txBody>
                    <a:bodyPr/>
                    <a:lstStyle/>
                    <a:p>
                      <a:pPr algn="ctr"/>
                      <a:r>
                        <a:rPr lang="en-US" sz="1800" b="0" i="0" kern="1200" dirty="0">
                          <a:solidFill>
                            <a:schemeClr val="dk1"/>
                          </a:solidFill>
                          <a:effectLst/>
                          <a:latin typeface="+mn-lt"/>
                          <a:ea typeface="+mn-ea"/>
                          <a:cs typeface="+mn-cs"/>
                        </a:rPr>
                        <a:t>0.81</a:t>
                      </a:r>
                      <a:endParaRPr lang="en-US" dirty="0"/>
                    </a:p>
                  </a:txBody>
                  <a:tcPr/>
                </a:tc>
                <a:extLst>
                  <a:ext uri="{0D108BD9-81ED-4DB2-BD59-A6C34878D82A}">
                    <a16:rowId xmlns:a16="http://schemas.microsoft.com/office/drawing/2014/main" val="3790400512"/>
                  </a:ext>
                </a:extLst>
              </a:tr>
              <a:tr h="721216">
                <a:tc>
                  <a:txBody>
                    <a:bodyPr/>
                    <a:lstStyle/>
                    <a:p>
                      <a:pPr algn="ctr"/>
                      <a:r>
                        <a:rPr lang="en-US" b="1" dirty="0"/>
                        <a:t>Random Forest </a:t>
                      </a:r>
                    </a:p>
                  </a:txBody>
                  <a:tcPr/>
                </a:tc>
                <a:tc>
                  <a:txBody>
                    <a:bodyPr/>
                    <a:lstStyle/>
                    <a:p>
                      <a:pPr algn="ctr"/>
                      <a:r>
                        <a:rPr lang="en-US" sz="1800" b="0" i="0" kern="1200" dirty="0">
                          <a:solidFill>
                            <a:schemeClr val="dk1"/>
                          </a:solidFill>
                          <a:effectLst/>
                          <a:latin typeface="+mn-lt"/>
                          <a:ea typeface="+mn-ea"/>
                          <a:cs typeface="+mn-cs"/>
                        </a:rPr>
                        <a:t>0.80</a:t>
                      </a:r>
                      <a:endParaRPr lang="en-US" dirty="0"/>
                    </a:p>
                  </a:txBody>
                  <a:tcPr/>
                </a:tc>
                <a:extLst>
                  <a:ext uri="{0D108BD9-81ED-4DB2-BD59-A6C34878D82A}">
                    <a16:rowId xmlns:a16="http://schemas.microsoft.com/office/drawing/2014/main" val="4232528477"/>
                  </a:ext>
                </a:extLst>
              </a:tr>
              <a:tr h="721216">
                <a:tc>
                  <a:txBody>
                    <a:bodyPr/>
                    <a:lstStyle/>
                    <a:p>
                      <a:pPr algn="ctr"/>
                      <a:r>
                        <a:rPr lang="en-US" b="1" dirty="0"/>
                        <a:t>Simple DNN Model </a:t>
                      </a:r>
                    </a:p>
                  </a:txBody>
                  <a:tcPr/>
                </a:tc>
                <a:tc>
                  <a:txBody>
                    <a:bodyPr/>
                    <a:lstStyle/>
                    <a:p>
                      <a:pPr algn="ctr"/>
                      <a:r>
                        <a:rPr lang="en-US" sz="1800" b="0" i="0" kern="1200" dirty="0">
                          <a:solidFill>
                            <a:schemeClr val="dk1"/>
                          </a:solidFill>
                          <a:effectLst/>
                          <a:latin typeface="+mn-lt"/>
                          <a:ea typeface="+mn-ea"/>
                          <a:cs typeface="+mn-cs"/>
                        </a:rPr>
                        <a:t>0.78</a:t>
                      </a:r>
                      <a:endParaRPr lang="en-US" dirty="0"/>
                    </a:p>
                  </a:txBody>
                  <a:tcPr/>
                </a:tc>
                <a:extLst>
                  <a:ext uri="{0D108BD9-81ED-4DB2-BD59-A6C34878D82A}">
                    <a16:rowId xmlns:a16="http://schemas.microsoft.com/office/drawing/2014/main" val="149790209"/>
                  </a:ext>
                </a:extLst>
              </a:tr>
              <a:tr h="721216">
                <a:tc>
                  <a:txBody>
                    <a:bodyPr/>
                    <a:lstStyle/>
                    <a:p>
                      <a:pPr algn="ctr"/>
                      <a:r>
                        <a:rPr lang="en-US" b="1" dirty="0" err="1"/>
                        <a:t>CatBoost</a:t>
                      </a:r>
                      <a:r>
                        <a:rPr lang="en-US" b="1" dirty="0"/>
                        <a:t> </a:t>
                      </a:r>
                    </a:p>
                  </a:txBody>
                  <a:tcPr/>
                </a:tc>
                <a:tc>
                  <a:txBody>
                    <a:bodyPr/>
                    <a:lstStyle/>
                    <a:p>
                      <a:pPr algn="ctr"/>
                      <a:r>
                        <a:rPr lang="en-US" sz="1800" b="0" i="0" kern="1200" dirty="0">
                          <a:solidFill>
                            <a:schemeClr val="dk1"/>
                          </a:solidFill>
                          <a:effectLst/>
                          <a:latin typeface="+mn-lt"/>
                          <a:ea typeface="+mn-ea"/>
                          <a:cs typeface="+mn-cs"/>
                        </a:rPr>
                        <a:t>0.81</a:t>
                      </a:r>
                      <a:endParaRPr lang="en-US" dirty="0"/>
                    </a:p>
                  </a:txBody>
                  <a:tcPr/>
                </a:tc>
                <a:extLst>
                  <a:ext uri="{0D108BD9-81ED-4DB2-BD59-A6C34878D82A}">
                    <a16:rowId xmlns:a16="http://schemas.microsoft.com/office/drawing/2014/main" val="174929722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43915" y="646726"/>
            <a:ext cx="12287726"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Các Mô Hình Tinh Chỉnh (F1 Score Không Đổi)</a:t>
            </a:r>
            <a:endParaRPr lang="en-US" sz="4450" dirty="0"/>
          </a:p>
        </p:txBody>
      </p:sp>
      <p:sp>
        <p:nvSpPr>
          <p:cNvPr id="3" name="Text 1"/>
          <p:cNvSpPr/>
          <p:nvPr/>
        </p:nvSpPr>
        <p:spPr>
          <a:xfrm>
            <a:off x="943915" y="20879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257B8"/>
                </a:solidFill>
                <a:latin typeface="Roboto Slab" pitchFamily="34" charset="0"/>
                <a:ea typeface="Roboto Slab" pitchFamily="34" charset="-122"/>
                <a:cs typeface="Roboto Slab" pitchFamily="34" charset="-120"/>
              </a:rPr>
              <a:t>LightGBM</a:t>
            </a:r>
            <a:endParaRPr lang="en-US" sz="2200" dirty="0"/>
          </a:p>
        </p:txBody>
      </p:sp>
      <p:sp>
        <p:nvSpPr>
          <p:cNvPr id="5" name="Text 3"/>
          <p:cNvSpPr/>
          <p:nvPr/>
        </p:nvSpPr>
        <p:spPr>
          <a:xfrm>
            <a:off x="969977" y="5858731"/>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F1 score không </a:t>
            </a:r>
            <a:r>
              <a:rPr lang="en-US" sz="1750" dirty="0" err="1">
                <a:solidFill>
                  <a:srgbClr val="15213F"/>
                </a:solidFill>
                <a:latin typeface="Roboto" pitchFamily="34" charset="0"/>
                <a:ea typeface="Roboto" pitchFamily="34" charset="-122"/>
                <a:cs typeface="Roboto" pitchFamily="34" charset="-120"/>
              </a:rPr>
              <a:t>thay</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đổi</a:t>
            </a:r>
            <a:r>
              <a:rPr lang="en-US" sz="1750" dirty="0">
                <a:solidFill>
                  <a:srgbClr val="15213F"/>
                </a:solidFill>
                <a:latin typeface="Roboto" pitchFamily="34" charset="0"/>
                <a:ea typeface="Roboto" pitchFamily="34" charset="-122"/>
                <a:cs typeface="Roboto" pitchFamily="34" charset="-120"/>
              </a:rPr>
              <a:t>. (0.81)</a:t>
            </a:r>
            <a:endParaRPr lang="en-US" sz="1750" dirty="0"/>
          </a:p>
        </p:txBody>
      </p:sp>
      <p:sp>
        <p:nvSpPr>
          <p:cNvPr id="6" name="Text 4"/>
          <p:cNvSpPr/>
          <p:nvPr/>
        </p:nvSpPr>
        <p:spPr>
          <a:xfrm>
            <a:off x="7451677" y="20879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257B8"/>
                </a:solidFill>
                <a:latin typeface="Roboto Slab" pitchFamily="34" charset="0"/>
                <a:ea typeface="Roboto Slab" pitchFamily="34" charset="-122"/>
                <a:cs typeface="Roboto Slab" pitchFamily="34" charset="-120"/>
              </a:rPr>
              <a:t>CatBoost</a:t>
            </a:r>
            <a:endParaRPr lang="en-US" sz="2200" dirty="0"/>
          </a:p>
        </p:txBody>
      </p:sp>
      <p:sp>
        <p:nvSpPr>
          <p:cNvPr id="8" name="Text 6"/>
          <p:cNvSpPr/>
          <p:nvPr/>
        </p:nvSpPr>
        <p:spPr>
          <a:xfrm>
            <a:off x="7622784" y="5880458"/>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F1 score tang </a:t>
            </a:r>
            <a:r>
              <a:rPr lang="en-US" sz="1750" dirty="0" err="1">
                <a:solidFill>
                  <a:srgbClr val="15213F"/>
                </a:solidFill>
                <a:latin typeface="Roboto" pitchFamily="34" charset="0"/>
                <a:ea typeface="Roboto" pitchFamily="34" charset="-122"/>
                <a:cs typeface="Roboto" pitchFamily="34" charset="-120"/>
              </a:rPr>
              <a:t>không</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đáng</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kể</a:t>
            </a:r>
            <a:r>
              <a:rPr lang="en-US" sz="1750" dirty="0">
                <a:solidFill>
                  <a:srgbClr val="15213F"/>
                </a:solidFill>
                <a:latin typeface="Roboto" pitchFamily="34" charset="0"/>
                <a:ea typeface="Roboto" pitchFamily="34" charset="-122"/>
                <a:cs typeface="Roboto" pitchFamily="34" charset="-120"/>
              </a:rPr>
              <a:t> (0.82)</a:t>
            </a:r>
            <a:endParaRPr lang="en-US" sz="1750" dirty="0"/>
          </a:p>
        </p:txBody>
      </p:sp>
      <p:sp>
        <p:nvSpPr>
          <p:cNvPr id="10" name="TextBox 9">
            <a:extLst>
              <a:ext uri="{FF2B5EF4-FFF2-40B4-BE49-F238E27FC236}">
                <a16:creationId xmlns:a16="http://schemas.microsoft.com/office/drawing/2014/main" id="{ECB1342C-518E-4B65-B1E5-1D37BB9AD688}"/>
              </a:ext>
            </a:extLst>
          </p:cNvPr>
          <p:cNvSpPr txBox="1"/>
          <p:nvPr/>
        </p:nvSpPr>
        <p:spPr>
          <a:xfrm>
            <a:off x="841230" y="2591306"/>
            <a:ext cx="7315200" cy="3046988"/>
          </a:xfrm>
          <a:prstGeom prst="rect">
            <a:avLst/>
          </a:prstGeom>
          <a:noFill/>
        </p:spPr>
        <p:txBody>
          <a:bodyPr wrap="square">
            <a:spAutoFit/>
          </a:bodyPr>
          <a:lstStyle/>
          <a:p>
            <a:r>
              <a:rPr lang="en-US" sz="2400" dirty="0"/>
              <a:t># </a:t>
            </a:r>
            <a:r>
              <a:rPr lang="en-US" sz="2400" dirty="0" err="1"/>
              <a:t>Bộ</a:t>
            </a:r>
            <a:r>
              <a:rPr lang="en-US" sz="2400" dirty="0"/>
              <a:t> </a:t>
            </a:r>
            <a:r>
              <a:rPr lang="en-US" sz="2400" dirty="0" err="1"/>
              <a:t>tham</a:t>
            </a:r>
            <a:r>
              <a:rPr lang="en-US" sz="2400" dirty="0"/>
              <a:t> </a:t>
            </a:r>
            <a:r>
              <a:rPr lang="en-US" sz="2400" dirty="0" err="1"/>
              <a:t>số</a:t>
            </a:r>
            <a:r>
              <a:rPr lang="en-US" sz="2400" dirty="0"/>
              <a:t> </a:t>
            </a:r>
            <a:r>
              <a:rPr lang="en-US" sz="2400" dirty="0" err="1"/>
              <a:t>cần</a:t>
            </a:r>
            <a:r>
              <a:rPr lang="en-US" sz="2400" dirty="0"/>
              <a:t> </a:t>
            </a:r>
            <a:r>
              <a:rPr lang="en-US" sz="2400" dirty="0" err="1"/>
              <a:t>tìm</a:t>
            </a:r>
            <a:r>
              <a:rPr lang="en-US" sz="2400" dirty="0"/>
              <a:t> </a:t>
            </a:r>
            <a:r>
              <a:rPr lang="en-US" sz="2400" dirty="0" err="1"/>
              <a:t>kiếm</a:t>
            </a:r>
            <a:endParaRPr lang="en-US" sz="2400" dirty="0"/>
          </a:p>
          <a:p>
            <a:r>
              <a:rPr lang="en-US" sz="2400" dirty="0" err="1"/>
              <a:t>param_grid</a:t>
            </a:r>
            <a:r>
              <a:rPr lang="en-US" sz="2400" dirty="0"/>
              <a:t> = {    </a:t>
            </a:r>
          </a:p>
          <a:p>
            <a:r>
              <a:rPr lang="en-US" sz="2400" dirty="0"/>
              <a:t>'</a:t>
            </a:r>
            <a:r>
              <a:rPr lang="en-US" sz="2400" dirty="0" err="1"/>
              <a:t>num_leaves</a:t>
            </a:r>
            <a:r>
              <a:rPr lang="en-US" sz="2400" dirty="0"/>
              <a:t>': [31, 50, 100],           </a:t>
            </a:r>
          </a:p>
          <a:p>
            <a:r>
              <a:rPr lang="en-US" sz="2400" dirty="0"/>
              <a:t> '</a:t>
            </a:r>
            <a:r>
              <a:rPr lang="en-US" sz="2400" dirty="0" err="1"/>
              <a:t>learning_rate</a:t>
            </a:r>
            <a:r>
              <a:rPr lang="en-US" sz="2400" dirty="0"/>
              <a:t>': [0.01, 0.05, 0.1],     </a:t>
            </a:r>
          </a:p>
          <a:p>
            <a:r>
              <a:rPr lang="en-US" sz="2400" dirty="0"/>
              <a:t> '</a:t>
            </a:r>
            <a:r>
              <a:rPr lang="en-US" sz="2400" dirty="0" err="1"/>
              <a:t>n_estimators</a:t>
            </a:r>
            <a:r>
              <a:rPr lang="en-US" sz="2400" dirty="0"/>
              <a:t>': [100, 500, 1000],       </a:t>
            </a:r>
          </a:p>
          <a:p>
            <a:r>
              <a:rPr lang="en-US" sz="2400" dirty="0"/>
              <a:t> '</a:t>
            </a:r>
            <a:r>
              <a:rPr lang="en-US" sz="2400" dirty="0" err="1"/>
              <a:t>max_depth</a:t>
            </a:r>
            <a:r>
              <a:rPr lang="en-US" sz="2400" dirty="0"/>
              <a:t>': [-1, 10, 20],             </a:t>
            </a:r>
          </a:p>
          <a:p>
            <a:r>
              <a:rPr lang="en-US" sz="2400" dirty="0"/>
              <a:t>  'lambda_l1': [0, 0.1, 0.5],             </a:t>
            </a:r>
          </a:p>
          <a:p>
            <a:r>
              <a:rPr lang="en-US" sz="2400" dirty="0"/>
              <a:t> 'lambda_l2': [0, 0.1, 0.5]           }</a:t>
            </a:r>
          </a:p>
        </p:txBody>
      </p:sp>
      <p:sp>
        <p:nvSpPr>
          <p:cNvPr id="12" name="TextBox 11">
            <a:extLst>
              <a:ext uri="{FF2B5EF4-FFF2-40B4-BE49-F238E27FC236}">
                <a16:creationId xmlns:a16="http://schemas.microsoft.com/office/drawing/2014/main" id="{05CCCEB4-4C8A-495F-B374-567B54700C1F}"/>
              </a:ext>
            </a:extLst>
          </p:cNvPr>
          <p:cNvSpPr txBox="1"/>
          <p:nvPr/>
        </p:nvSpPr>
        <p:spPr>
          <a:xfrm>
            <a:off x="7451677" y="2482660"/>
            <a:ext cx="7315200" cy="3416320"/>
          </a:xfrm>
          <a:prstGeom prst="rect">
            <a:avLst/>
          </a:prstGeom>
          <a:noFill/>
        </p:spPr>
        <p:txBody>
          <a:bodyPr wrap="square">
            <a:spAutoFit/>
          </a:bodyPr>
          <a:lstStyle/>
          <a:p>
            <a:r>
              <a:rPr lang="en-US" sz="2400" dirty="0" err="1"/>
              <a:t>param_grid</a:t>
            </a:r>
            <a:r>
              <a:rPr lang="en-US" sz="2400" dirty="0"/>
              <a:t> = {    </a:t>
            </a:r>
          </a:p>
          <a:p>
            <a:r>
              <a:rPr lang="en-US" sz="2400" dirty="0"/>
              <a:t>'iterations': [500, 1000],  # </a:t>
            </a:r>
            <a:r>
              <a:rPr lang="en-US" sz="2400" dirty="0" err="1"/>
              <a:t>Số</a:t>
            </a:r>
            <a:r>
              <a:rPr lang="en-US" sz="2400" dirty="0"/>
              <a:t> </a:t>
            </a:r>
            <a:r>
              <a:rPr lang="en-US" sz="2400" dirty="0" err="1"/>
              <a:t>vòng</a:t>
            </a:r>
            <a:r>
              <a:rPr lang="en-US" sz="2400" dirty="0"/>
              <a:t> </a:t>
            </a:r>
            <a:r>
              <a:rPr lang="en-US" sz="2400" dirty="0" err="1"/>
              <a:t>lặp</a:t>
            </a:r>
            <a:r>
              <a:rPr lang="en-US" sz="2400" dirty="0"/>
              <a:t> (trees)    '</a:t>
            </a:r>
            <a:r>
              <a:rPr lang="en-US" sz="2400" dirty="0" err="1"/>
              <a:t>learning_rate</a:t>
            </a:r>
            <a:r>
              <a:rPr lang="en-US" sz="2400" dirty="0"/>
              <a:t>': [0.01, 0.05, 0.1],  # </a:t>
            </a:r>
            <a:r>
              <a:rPr lang="en-US" sz="2400" dirty="0" err="1"/>
              <a:t>Tốc</a:t>
            </a:r>
            <a:r>
              <a:rPr lang="en-US" sz="2400" dirty="0"/>
              <a:t> </a:t>
            </a:r>
            <a:r>
              <a:rPr lang="en-US" sz="2400" dirty="0" err="1"/>
              <a:t>độ</a:t>
            </a:r>
            <a:r>
              <a:rPr lang="en-US" sz="2400" dirty="0"/>
              <a:t> </a:t>
            </a:r>
            <a:r>
              <a:rPr lang="en-US" sz="2400" dirty="0" err="1"/>
              <a:t>học</a:t>
            </a:r>
            <a:r>
              <a:rPr lang="en-US" sz="2400" dirty="0"/>
              <a:t>   </a:t>
            </a:r>
          </a:p>
          <a:p>
            <a:r>
              <a:rPr lang="en-US" sz="2400" dirty="0"/>
              <a:t> 'depth': [4, 6, 10],  # </a:t>
            </a:r>
            <a:r>
              <a:rPr lang="en-US" sz="2400" dirty="0" err="1"/>
              <a:t>Độ</a:t>
            </a:r>
            <a:r>
              <a:rPr lang="en-US" sz="2400" dirty="0"/>
              <a:t> </a:t>
            </a:r>
            <a:r>
              <a:rPr lang="en-US" sz="2400" dirty="0" err="1"/>
              <a:t>sâu</a:t>
            </a:r>
            <a:r>
              <a:rPr lang="en-US" sz="2400" dirty="0"/>
              <a:t> </a:t>
            </a:r>
            <a:r>
              <a:rPr lang="en-US" sz="2400" dirty="0" err="1"/>
              <a:t>của</a:t>
            </a:r>
            <a:r>
              <a:rPr lang="en-US" sz="2400" dirty="0"/>
              <a:t> </a:t>
            </a:r>
            <a:r>
              <a:rPr lang="en-US" sz="2400" dirty="0" err="1"/>
              <a:t>cây</a:t>
            </a:r>
            <a:r>
              <a:rPr lang="en-US" sz="2400" dirty="0"/>
              <a:t>  </a:t>
            </a:r>
          </a:p>
          <a:p>
            <a:r>
              <a:rPr lang="en-US" sz="2400" dirty="0"/>
              <a:t>  'l2_leaf_reg': [1, 3, 5],  # Regularization   </a:t>
            </a:r>
          </a:p>
          <a:p>
            <a:r>
              <a:rPr lang="en-US" sz="2400" dirty="0"/>
              <a:t> '</a:t>
            </a:r>
            <a:r>
              <a:rPr lang="en-US" sz="2400" dirty="0" err="1"/>
              <a:t>border_count</a:t>
            </a:r>
            <a:r>
              <a:rPr lang="en-US" sz="2400" dirty="0"/>
              <a:t>': [32, 64, 128],  # </a:t>
            </a:r>
            <a:r>
              <a:rPr lang="en-US" sz="2400" dirty="0" err="1"/>
              <a:t>Số</a:t>
            </a:r>
            <a:r>
              <a:rPr lang="en-US" sz="2400" dirty="0"/>
              <a:t> </a:t>
            </a:r>
            <a:r>
              <a:rPr lang="en-US" sz="2400" dirty="0" err="1"/>
              <a:t>điểm</a:t>
            </a:r>
            <a:r>
              <a:rPr lang="en-US" sz="2400" dirty="0"/>
              <a:t> chia </a:t>
            </a:r>
            <a:r>
              <a:rPr lang="en-US" sz="2400" dirty="0" err="1"/>
              <a:t>trong</a:t>
            </a:r>
            <a:r>
              <a:rPr lang="en-US" sz="2400" dirty="0"/>
              <a:t> feature binarization   </a:t>
            </a:r>
          </a:p>
          <a:p>
            <a:r>
              <a:rPr lang="en-US" sz="2400" dirty="0"/>
              <a:t> '</a:t>
            </a:r>
            <a:r>
              <a:rPr lang="en-US" sz="2400" dirty="0" err="1"/>
              <a:t>bagging_temperature</a:t>
            </a:r>
            <a:r>
              <a:rPr lang="en-US" sz="2400" dirty="0"/>
              <a:t>': [0.5, 1.0, 2.0]  # </a:t>
            </a:r>
            <a:r>
              <a:rPr lang="en-US" sz="2400" dirty="0" err="1"/>
              <a:t>Điều</a:t>
            </a:r>
            <a:r>
              <a:rPr lang="en-US" sz="2400" dirty="0"/>
              <a:t> </a:t>
            </a:r>
            <a:r>
              <a:rPr lang="en-US" sz="2400" dirty="0" err="1"/>
              <a:t>khiển</a:t>
            </a:r>
            <a:r>
              <a:rPr lang="en-US" sz="2400" dirty="0"/>
              <a:t> </a:t>
            </a:r>
            <a:r>
              <a:rPr lang="en-US" sz="2400" dirty="0" err="1"/>
              <a:t>mức</a:t>
            </a:r>
            <a:r>
              <a:rPr lang="en-US" sz="2400" dirty="0"/>
              <a:t> </a:t>
            </a:r>
            <a:r>
              <a:rPr lang="en-US" sz="2400" dirty="0" err="1"/>
              <a:t>độ</a:t>
            </a:r>
            <a:r>
              <a:rPr lang="en-US" sz="2400" dirty="0"/>
              <a:t> </a:t>
            </a:r>
            <a:r>
              <a:rPr lang="en-US" sz="2400" dirty="0" err="1"/>
              <a:t>đa</a:t>
            </a:r>
            <a:r>
              <a:rPr lang="en-US" sz="2400" dirty="0"/>
              <a:t> </a:t>
            </a:r>
            <a:r>
              <a:rPr lang="en-US" sz="2400" dirty="0" err="1"/>
              <a:t>dạng</a:t>
            </a:r>
            <a:r>
              <a:rPr lang="en-US" sz="2400" dirty="0"/>
              <a:t> </a:t>
            </a:r>
            <a:r>
              <a:rPr lang="en-US" sz="2400" dirty="0" err="1"/>
              <a:t>giữa</a:t>
            </a:r>
            <a:r>
              <a:rPr lang="en-US" sz="2400" dirty="0"/>
              <a:t> </a:t>
            </a:r>
            <a:r>
              <a:rPr lang="en-US" sz="2400" dirty="0" err="1"/>
              <a:t>các</a:t>
            </a:r>
            <a:r>
              <a:rPr lang="en-US" sz="2400" dirty="0"/>
              <a:t> </a:t>
            </a:r>
            <a:r>
              <a:rPr lang="en-US" sz="2400" dirty="0" err="1"/>
              <a:t>cây</a:t>
            </a:r>
            <a:r>
              <a:rPr lang="en-US" sz="2400"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32723"/>
            <a:ext cx="6654046"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Voting: Kết Hợp Mô Hình</a:t>
            </a:r>
            <a:endParaRPr lang="en-US" sz="4450" dirty="0"/>
          </a:p>
        </p:txBody>
      </p:sp>
      <p:pic>
        <p:nvPicPr>
          <p:cNvPr id="4" name="Image 1" descr="preencoded.png"/>
          <p:cNvPicPr>
            <a:picLocks noChangeAspect="1"/>
          </p:cNvPicPr>
          <p:nvPr/>
        </p:nvPicPr>
        <p:blipFill>
          <a:blip r:embed="rId4"/>
          <a:stretch>
            <a:fillRect/>
          </a:stretch>
        </p:blipFill>
        <p:spPr>
          <a:xfrm>
            <a:off x="793790" y="3821311"/>
            <a:ext cx="566976" cy="566976"/>
          </a:xfrm>
          <a:prstGeom prst="rect">
            <a:avLst/>
          </a:prstGeom>
        </p:spPr>
      </p:pic>
      <p:sp>
        <p:nvSpPr>
          <p:cNvPr id="5" name="Text 1"/>
          <p:cNvSpPr/>
          <p:nvPr/>
        </p:nvSpPr>
        <p:spPr>
          <a:xfrm>
            <a:off x="1587579" y="3781663"/>
            <a:ext cx="2814280"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Hard Voting</a:t>
            </a:r>
            <a:endParaRPr lang="en-US" sz="2200" dirty="0"/>
          </a:p>
        </p:txBody>
      </p:sp>
      <p:sp>
        <p:nvSpPr>
          <p:cNvPr id="6" name="Text 2"/>
          <p:cNvSpPr/>
          <p:nvPr/>
        </p:nvSpPr>
        <p:spPr>
          <a:xfrm>
            <a:off x="1587579" y="4272082"/>
            <a:ext cx="2814280"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LightGBM, RandomForest, CatBoost.</a:t>
            </a:r>
            <a:endParaRPr lang="en-US" sz="1750" dirty="0"/>
          </a:p>
        </p:txBody>
      </p:sp>
      <p:sp>
        <p:nvSpPr>
          <p:cNvPr id="7" name="Text 3"/>
          <p:cNvSpPr/>
          <p:nvPr/>
        </p:nvSpPr>
        <p:spPr>
          <a:xfrm>
            <a:off x="1587579" y="5133975"/>
            <a:ext cx="2814280"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F1 score: 0.81 (Không đổi)</a:t>
            </a:r>
            <a:endParaRPr lang="en-US" sz="1750" dirty="0"/>
          </a:p>
        </p:txBody>
      </p:sp>
      <p:pic>
        <p:nvPicPr>
          <p:cNvPr id="8" name="Image 2" descr="preencoded.png"/>
          <p:cNvPicPr>
            <a:picLocks noChangeAspect="1"/>
          </p:cNvPicPr>
          <p:nvPr/>
        </p:nvPicPr>
        <p:blipFill>
          <a:blip r:embed="rId5"/>
          <a:stretch>
            <a:fillRect/>
          </a:stretch>
        </p:blipFill>
        <p:spPr>
          <a:xfrm>
            <a:off x="4742021" y="3821311"/>
            <a:ext cx="566976" cy="566976"/>
          </a:xfrm>
          <a:prstGeom prst="rect">
            <a:avLst/>
          </a:prstGeom>
        </p:spPr>
      </p:pic>
      <p:sp>
        <p:nvSpPr>
          <p:cNvPr id="9" name="Text 4"/>
          <p:cNvSpPr/>
          <p:nvPr/>
        </p:nvSpPr>
        <p:spPr>
          <a:xfrm>
            <a:off x="5535811" y="3781663"/>
            <a:ext cx="2814399"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Soft Voting</a:t>
            </a:r>
            <a:endParaRPr lang="en-US" sz="2200" dirty="0"/>
          </a:p>
        </p:txBody>
      </p:sp>
      <p:sp>
        <p:nvSpPr>
          <p:cNvPr id="10" name="Text 5"/>
          <p:cNvSpPr/>
          <p:nvPr/>
        </p:nvSpPr>
        <p:spPr>
          <a:xfrm>
            <a:off x="5535811" y="4272082"/>
            <a:ext cx="2814399"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LightGBM, RandomForest, CatBoost.</a:t>
            </a:r>
            <a:endParaRPr lang="en-US" sz="1750" dirty="0"/>
          </a:p>
        </p:txBody>
      </p:sp>
      <p:sp>
        <p:nvSpPr>
          <p:cNvPr id="11" name="Text 6"/>
          <p:cNvSpPr/>
          <p:nvPr/>
        </p:nvSpPr>
        <p:spPr>
          <a:xfrm>
            <a:off x="5535811" y="5133975"/>
            <a:ext cx="281439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F1 score: 0.81 (Không đổi)</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8694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Phân Tích Lỗi</a:t>
            </a:r>
            <a:endParaRPr lang="en-US" sz="4450" dirty="0"/>
          </a:p>
        </p:txBody>
      </p:sp>
      <p:sp>
        <p:nvSpPr>
          <p:cNvPr id="4" name="Shape 1"/>
          <p:cNvSpPr/>
          <p:nvPr/>
        </p:nvSpPr>
        <p:spPr>
          <a:xfrm>
            <a:off x="6280190" y="3491032"/>
            <a:ext cx="510302" cy="510302"/>
          </a:xfrm>
          <a:prstGeom prst="roundRect">
            <a:avLst>
              <a:gd name="adj" fmla="val 6667"/>
            </a:avLst>
          </a:prstGeom>
          <a:solidFill>
            <a:srgbClr val="E9ECF2"/>
          </a:solidFill>
          <a:ln/>
        </p:spPr>
      </p:sp>
      <p:sp>
        <p:nvSpPr>
          <p:cNvPr id="5" name="Text 2"/>
          <p:cNvSpPr/>
          <p:nvPr/>
        </p:nvSpPr>
        <p:spPr>
          <a:xfrm>
            <a:off x="7017306" y="34910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Kiểm Tra Mẫu Sai</a:t>
            </a:r>
            <a:endParaRPr lang="en-US" sz="2200" dirty="0"/>
          </a:p>
        </p:txBody>
      </p:sp>
      <p:sp>
        <p:nvSpPr>
          <p:cNvPr id="6" name="Text 3"/>
          <p:cNvSpPr/>
          <p:nvPr/>
        </p:nvSpPr>
        <p:spPr>
          <a:xfrm>
            <a:off x="7017306" y="3981450"/>
            <a:ext cx="2927747"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266 mẫu dự đoán sai.</a:t>
            </a:r>
            <a:endParaRPr lang="en-US" sz="1750" dirty="0"/>
          </a:p>
        </p:txBody>
      </p:sp>
      <p:sp>
        <p:nvSpPr>
          <p:cNvPr id="7" name="Shape 4"/>
          <p:cNvSpPr/>
          <p:nvPr/>
        </p:nvSpPr>
        <p:spPr>
          <a:xfrm>
            <a:off x="10171867" y="3491032"/>
            <a:ext cx="510302" cy="510302"/>
          </a:xfrm>
          <a:prstGeom prst="roundRect">
            <a:avLst>
              <a:gd name="adj" fmla="val 6667"/>
            </a:avLst>
          </a:prstGeom>
          <a:solidFill>
            <a:srgbClr val="E9ECF2"/>
          </a:solidFill>
          <a:ln/>
        </p:spPr>
      </p:sp>
      <p:sp>
        <p:nvSpPr>
          <p:cNvPr id="8" name="Text 5"/>
          <p:cNvSpPr/>
          <p:nvPr/>
        </p:nvSpPr>
        <p:spPr>
          <a:xfrm>
            <a:off x="10908983" y="34910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Ngoại Lai Tiềm Năng</a:t>
            </a:r>
            <a:endParaRPr lang="en-US" sz="2200" dirty="0"/>
          </a:p>
        </p:txBody>
      </p:sp>
      <p:sp>
        <p:nvSpPr>
          <p:cNvPr id="9" name="Text 6"/>
          <p:cNvSpPr/>
          <p:nvPr/>
        </p:nvSpPr>
        <p:spPr>
          <a:xfrm>
            <a:off x="10908983" y="3981450"/>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"age", "bmi", "hbA1c_level", "blood_glucose_level".</a:t>
            </a:r>
            <a:endParaRPr lang="en-US" sz="1750" dirty="0"/>
          </a:p>
        </p:txBody>
      </p:sp>
      <p:sp>
        <p:nvSpPr>
          <p:cNvPr id="10" name="Shape 7"/>
          <p:cNvSpPr/>
          <p:nvPr/>
        </p:nvSpPr>
        <p:spPr>
          <a:xfrm>
            <a:off x="6280190" y="5189220"/>
            <a:ext cx="510302" cy="510302"/>
          </a:xfrm>
          <a:prstGeom prst="roundRect">
            <a:avLst>
              <a:gd name="adj" fmla="val 6667"/>
            </a:avLst>
          </a:prstGeom>
          <a:solidFill>
            <a:srgbClr val="E9ECF2"/>
          </a:solidFill>
          <a:ln/>
        </p:spPr>
      </p:sp>
      <p:sp>
        <p:nvSpPr>
          <p:cNvPr id="11" name="Text 8"/>
          <p:cNvSpPr/>
          <p:nvPr/>
        </p:nvSpPr>
        <p:spPr>
          <a:xfrm>
            <a:off x="7017306" y="51892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Mẫu Chứa Outliers</a:t>
            </a:r>
            <a:endParaRPr lang="en-US" sz="2200" dirty="0"/>
          </a:p>
        </p:txBody>
      </p:sp>
      <p:sp>
        <p:nvSpPr>
          <p:cNvPr id="12" name="Text 9"/>
          <p:cNvSpPr/>
          <p:nvPr/>
        </p:nvSpPr>
        <p:spPr>
          <a:xfrm>
            <a:off x="7017306" y="567963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52 mẫu.</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4900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Xử Lý Outliers</a:t>
            </a:r>
            <a:endParaRPr lang="en-US" sz="4450" dirty="0"/>
          </a:p>
        </p:txBody>
      </p:sp>
      <p:pic>
        <p:nvPicPr>
          <p:cNvPr id="4" name="Image 1" descr="preencoded.png"/>
          <p:cNvPicPr>
            <a:picLocks noChangeAspect="1"/>
          </p:cNvPicPr>
          <p:nvPr/>
        </p:nvPicPr>
        <p:blipFill>
          <a:blip r:embed="rId4"/>
          <a:stretch>
            <a:fillRect/>
          </a:stretch>
        </p:blipFill>
        <p:spPr>
          <a:xfrm>
            <a:off x="793790" y="2597944"/>
            <a:ext cx="1134070" cy="1360884"/>
          </a:xfrm>
          <a:prstGeom prst="rect">
            <a:avLst/>
          </a:prstGeom>
        </p:spPr>
      </p:pic>
      <p:sp>
        <p:nvSpPr>
          <p:cNvPr id="5" name="Text 1"/>
          <p:cNvSpPr/>
          <p:nvPr/>
        </p:nvSpPr>
        <p:spPr>
          <a:xfrm>
            <a:off x="2268022" y="28247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Loại Bỏ Outliers</a:t>
            </a:r>
            <a:endParaRPr lang="en-US" sz="2200" dirty="0"/>
          </a:p>
        </p:txBody>
      </p:sp>
      <p:sp>
        <p:nvSpPr>
          <p:cNvPr id="6" name="Text 2"/>
          <p:cNvSpPr/>
          <p:nvPr/>
        </p:nvSpPr>
        <p:spPr>
          <a:xfrm>
            <a:off x="2268022" y="3315176"/>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Giảm thiểu ảnh hưởng.</a:t>
            </a:r>
            <a:endParaRPr lang="en-US" sz="1750" dirty="0"/>
          </a:p>
        </p:txBody>
      </p:sp>
      <p:pic>
        <p:nvPicPr>
          <p:cNvPr id="7" name="Image 2" descr="preencoded.png"/>
          <p:cNvPicPr>
            <a:picLocks noChangeAspect="1"/>
          </p:cNvPicPr>
          <p:nvPr/>
        </p:nvPicPr>
        <p:blipFill>
          <a:blip r:embed="rId5"/>
          <a:stretch>
            <a:fillRect/>
          </a:stretch>
        </p:blipFill>
        <p:spPr>
          <a:xfrm>
            <a:off x="793790" y="3958828"/>
            <a:ext cx="1134070" cy="1360884"/>
          </a:xfrm>
          <a:prstGeom prst="rect">
            <a:avLst/>
          </a:prstGeom>
        </p:spPr>
      </p:pic>
      <p:sp>
        <p:nvSpPr>
          <p:cNvPr id="8" name="Text 3"/>
          <p:cNvSpPr/>
          <p:nvPr/>
        </p:nvSpPr>
        <p:spPr>
          <a:xfrm>
            <a:off x="2268022" y="41856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KNN Imputation</a:t>
            </a:r>
            <a:endParaRPr lang="en-US" sz="2200" dirty="0"/>
          </a:p>
        </p:txBody>
      </p:sp>
      <p:sp>
        <p:nvSpPr>
          <p:cNvPr id="9" name="Text 4"/>
          <p:cNvSpPr/>
          <p:nvPr/>
        </p:nvSpPr>
        <p:spPr>
          <a:xfrm>
            <a:off x="2268022" y="4676061"/>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Thay thế giá trị.</a:t>
            </a:r>
            <a:endParaRPr lang="en-US" sz="1750" dirty="0"/>
          </a:p>
        </p:txBody>
      </p:sp>
      <p:pic>
        <p:nvPicPr>
          <p:cNvPr id="10" name="Image 3" descr="preencoded.png"/>
          <p:cNvPicPr>
            <a:picLocks noChangeAspect="1"/>
          </p:cNvPicPr>
          <p:nvPr/>
        </p:nvPicPr>
        <p:blipFill>
          <a:blip r:embed="rId6"/>
          <a:stretch>
            <a:fillRect/>
          </a:stretch>
        </p:blipFill>
        <p:spPr>
          <a:xfrm>
            <a:off x="793790" y="5319713"/>
            <a:ext cx="1134070" cy="1360884"/>
          </a:xfrm>
          <a:prstGeom prst="rect">
            <a:avLst/>
          </a:prstGeom>
        </p:spPr>
      </p:pic>
      <p:sp>
        <p:nvSpPr>
          <p:cNvPr id="11" name="Text 5"/>
          <p:cNvSpPr/>
          <p:nvPr/>
        </p:nvSpPr>
        <p:spPr>
          <a:xfrm>
            <a:off x="2268022" y="55465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F1 Score</a:t>
            </a:r>
            <a:endParaRPr lang="en-US" sz="2200" dirty="0"/>
          </a:p>
        </p:txBody>
      </p:sp>
      <p:sp>
        <p:nvSpPr>
          <p:cNvPr id="12" name="Text 6"/>
          <p:cNvSpPr/>
          <p:nvPr/>
        </p:nvSpPr>
        <p:spPr>
          <a:xfrm>
            <a:off x="2268022" y="603694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0.81 -&gt; 0.82</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153597"/>
            <a:ext cx="676144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Chọn Mô Hình Cuối Cùng</a:t>
            </a:r>
            <a:endParaRPr lang="en-US" sz="4450" dirty="0"/>
          </a:p>
        </p:txBody>
      </p:sp>
      <p:sp>
        <p:nvSpPr>
          <p:cNvPr id="4" name="Shape 1"/>
          <p:cNvSpPr/>
          <p:nvPr/>
        </p:nvSpPr>
        <p:spPr>
          <a:xfrm flipH="1">
            <a:off x="1079420" y="2500193"/>
            <a:ext cx="45719" cy="4575810"/>
          </a:xfrm>
          <a:prstGeom prst="roundRect">
            <a:avLst>
              <a:gd name="adj" fmla="val 111628"/>
            </a:avLst>
          </a:prstGeom>
          <a:solidFill>
            <a:srgbClr val="CFD2D8"/>
          </a:solidFill>
          <a:ln/>
        </p:spPr>
      </p:sp>
      <p:sp>
        <p:nvSpPr>
          <p:cNvPr id="5" name="Shape 2"/>
          <p:cNvSpPr/>
          <p:nvPr/>
        </p:nvSpPr>
        <p:spPr>
          <a:xfrm>
            <a:off x="1273612" y="2697599"/>
            <a:ext cx="680442" cy="30480"/>
          </a:xfrm>
          <a:prstGeom prst="roundRect">
            <a:avLst>
              <a:gd name="adj" fmla="val 111628"/>
            </a:avLst>
          </a:prstGeom>
          <a:solidFill>
            <a:srgbClr val="CFD2D8"/>
          </a:solidFill>
          <a:ln/>
        </p:spPr>
      </p:sp>
      <p:sp>
        <p:nvSpPr>
          <p:cNvPr id="6" name="Shape 3"/>
          <p:cNvSpPr/>
          <p:nvPr/>
        </p:nvSpPr>
        <p:spPr>
          <a:xfrm>
            <a:off x="793790" y="2457688"/>
            <a:ext cx="510302" cy="510302"/>
          </a:xfrm>
          <a:prstGeom prst="roundRect">
            <a:avLst>
              <a:gd name="adj" fmla="val 6667"/>
            </a:avLst>
          </a:prstGeom>
          <a:solidFill>
            <a:srgbClr val="E9ECF2"/>
          </a:solidFill>
          <a:ln/>
        </p:spPr>
      </p:sp>
      <p:sp>
        <p:nvSpPr>
          <p:cNvPr id="7" name="Text 4"/>
          <p:cNvSpPr/>
          <p:nvPr/>
        </p:nvSpPr>
        <p:spPr>
          <a:xfrm>
            <a:off x="878860" y="250019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8" name="Text 5"/>
          <p:cNvSpPr/>
          <p:nvPr/>
        </p:nvSpPr>
        <p:spPr>
          <a:xfrm>
            <a:off x="2183011" y="2429351"/>
            <a:ext cx="3186827"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So </a:t>
            </a:r>
            <a:r>
              <a:rPr lang="en-US" sz="2200" dirty="0" err="1">
                <a:solidFill>
                  <a:srgbClr val="15213F"/>
                </a:solidFill>
                <a:latin typeface="Roboto Slab" pitchFamily="34" charset="0"/>
                <a:ea typeface="Roboto Slab" pitchFamily="34" charset="-122"/>
                <a:cs typeface="Roboto Slab" pitchFamily="34" charset="-120"/>
              </a:rPr>
              <a:t>Sánh</a:t>
            </a:r>
            <a:r>
              <a:rPr lang="en-US" sz="2200" dirty="0">
                <a:solidFill>
                  <a:srgbClr val="15213F"/>
                </a:solidFill>
                <a:latin typeface="Roboto Slab" pitchFamily="34" charset="0"/>
                <a:ea typeface="Roboto Slab" pitchFamily="34" charset="-122"/>
                <a:cs typeface="Roboto Slab" pitchFamily="34" charset="-120"/>
              </a:rPr>
              <a:t> f1_score</a:t>
            </a:r>
            <a:endParaRPr lang="en-US" sz="2200" dirty="0"/>
          </a:p>
        </p:txBody>
      </p:sp>
      <p:sp>
        <p:nvSpPr>
          <p:cNvPr id="9" name="Text 6"/>
          <p:cNvSpPr/>
          <p:nvPr/>
        </p:nvSpPr>
        <p:spPr>
          <a:xfrm>
            <a:off x="2183011" y="2919770"/>
            <a:ext cx="6167199" cy="362903"/>
          </a:xfrm>
          <a:prstGeom prst="rect">
            <a:avLst/>
          </a:prstGeom>
          <a:noFill/>
          <a:ln/>
        </p:spPr>
        <p:txBody>
          <a:bodyPr wrap="none" lIns="0" tIns="0" rIns="0" bIns="0" rtlCol="0" anchor="t"/>
          <a:lstStyle/>
          <a:p>
            <a:pPr marL="0" indent="0" algn="l">
              <a:lnSpc>
                <a:spcPts val="2850"/>
              </a:lnSpc>
              <a:buNone/>
            </a:pPr>
            <a:r>
              <a:rPr lang="en-US" sz="1750" dirty="0" err="1">
                <a:solidFill>
                  <a:srgbClr val="15213F"/>
                </a:solidFill>
                <a:latin typeface="Roboto" pitchFamily="34" charset="0"/>
                <a:ea typeface="Roboto" pitchFamily="34" charset="-122"/>
              </a:rPr>
              <a:t>Best_model_cat</a:t>
            </a:r>
            <a:r>
              <a:rPr lang="en-US" sz="1750" dirty="0">
                <a:solidFill>
                  <a:srgbClr val="15213F"/>
                </a:solidFill>
                <a:latin typeface="Roboto" pitchFamily="34" charset="0"/>
                <a:ea typeface="Roboto" pitchFamily="34" charset="-122"/>
              </a:rPr>
              <a:t> </a:t>
            </a:r>
            <a:r>
              <a:rPr lang="en-US" sz="1750" dirty="0" err="1">
                <a:solidFill>
                  <a:srgbClr val="15213F"/>
                </a:solidFill>
                <a:latin typeface="Roboto" pitchFamily="34" charset="0"/>
                <a:ea typeface="Roboto" pitchFamily="34" charset="-122"/>
              </a:rPr>
              <a:t>có</a:t>
            </a:r>
            <a:r>
              <a:rPr lang="en-US" sz="1750" dirty="0">
                <a:solidFill>
                  <a:srgbClr val="15213F"/>
                </a:solidFill>
                <a:latin typeface="Roboto" pitchFamily="34" charset="0"/>
                <a:ea typeface="Roboto" pitchFamily="34" charset="-122"/>
              </a:rPr>
              <a:t> </a:t>
            </a:r>
            <a:r>
              <a:rPr lang="en-US" sz="1750" dirty="0" err="1">
                <a:solidFill>
                  <a:srgbClr val="15213F"/>
                </a:solidFill>
                <a:latin typeface="Roboto" pitchFamily="34" charset="0"/>
                <a:ea typeface="Roboto" pitchFamily="34" charset="-122"/>
              </a:rPr>
              <a:t>độ</a:t>
            </a:r>
            <a:r>
              <a:rPr lang="en-US" sz="1750" dirty="0">
                <a:solidFill>
                  <a:srgbClr val="15213F"/>
                </a:solidFill>
                <a:latin typeface="Roboto" pitchFamily="34" charset="0"/>
                <a:ea typeface="Roboto" pitchFamily="34" charset="-122"/>
              </a:rPr>
              <a:t> </a:t>
            </a:r>
            <a:r>
              <a:rPr lang="en-US" sz="1750" dirty="0" err="1">
                <a:solidFill>
                  <a:srgbClr val="15213F"/>
                </a:solidFill>
                <a:latin typeface="Roboto" pitchFamily="34" charset="0"/>
                <a:ea typeface="Roboto" pitchFamily="34" charset="-122"/>
              </a:rPr>
              <a:t>chính</a:t>
            </a:r>
            <a:r>
              <a:rPr lang="en-US" sz="1750" dirty="0">
                <a:solidFill>
                  <a:srgbClr val="15213F"/>
                </a:solidFill>
                <a:latin typeface="Roboto" pitchFamily="34" charset="0"/>
                <a:ea typeface="Roboto" pitchFamily="34" charset="-122"/>
              </a:rPr>
              <a:t> </a:t>
            </a:r>
            <a:r>
              <a:rPr lang="en-US" sz="1750" dirty="0" err="1">
                <a:solidFill>
                  <a:srgbClr val="15213F"/>
                </a:solidFill>
                <a:latin typeface="Roboto" pitchFamily="34" charset="0"/>
                <a:ea typeface="Roboto" pitchFamily="34" charset="-122"/>
              </a:rPr>
              <a:t>xác</a:t>
            </a:r>
            <a:r>
              <a:rPr lang="en-US" sz="1750" dirty="0">
                <a:solidFill>
                  <a:srgbClr val="15213F"/>
                </a:solidFill>
                <a:latin typeface="Roboto" pitchFamily="34" charset="0"/>
                <a:ea typeface="Roboto" pitchFamily="34" charset="-122"/>
              </a:rPr>
              <a:t> </a:t>
            </a:r>
            <a:r>
              <a:rPr lang="en-US" sz="1750" dirty="0" err="1">
                <a:solidFill>
                  <a:srgbClr val="15213F"/>
                </a:solidFill>
                <a:latin typeface="Roboto" pitchFamily="34" charset="0"/>
                <a:ea typeface="Roboto" pitchFamily="34" charset="-122"/>
              </a:rPr>
              <a:t>cao</a:t>
            </a:r>
            <a:r>
              <a:rPr lang="en-US" sz="1750" dirty="0">
                <a:solidFill>
                  <a:srgbClr val="15213F"/>
                </a:solidFill>
                <a:latin typeface="Roboto" pitchFamily="34" charset="0"/>
                <a:ea typeface="Roboto" pitchFamily="34" charset="-122"/>
              </a:rPr>
              <a:t> </a:t>
            </a:r>
            <a:r>
              <a:rPr lang="en-US" sz="1750" dirty="0" err="1">
                <a:solidFill>
                  <a:srgbClr val="15213F"/>
                </a:solidFill>
                <a:latin typeface="Roboto" pitchFamily="34" charset="0"/>
                <a:ea typeface="Roboto" pitchFamily="34" charset="-122"/>
              </a:rPr>
              <a:t>nhất</a:t>
            </a:r>
            <a:r>
              <a:rPr lang="en-US" sz="1750" dirty="0">
                <a:solidFill>
                  <a:srgbClr val="15213F"/>
                </a:solidFill>
                <a:latin typeface="Roboto" pitchFamily="34" charset="0"/>
                <a:ea typeface="Roboto" pitchFamily="34" charset="-122"/>
              </a:rPr>
              <a:t>.</a:t>
            </a:r>
            <a:endParaRPr lang="en-US" sz="1750" dirty="0"/>
          </a:p>
        </p:txBody>
      </p:sp>
      <p:sp>
        <p:nvSpPr>
          <p:cNvPr id="16" name="Shape 13"/>
          <p:cNvSpPr/>
          <p:nvPr/>
        </p:nvSpPr>
        <p:spPr>
          <a:xfrm>
            <a:off x="1273612" y="6264116"/>
            <a:ext cx="680442" cy="30480"/>
          </a:xfrm>
          <a:prstGeom prst="roundRect">
            <a:avLst>
              <a:gd name="adj" fmla="val 111628"/>
            </a:avLst>
          </a:prstGeom>
          <a:solidFill>
            <a:srgbClr val="CFD2D8"/>
          </a:solidFill>
          <a:ln/>
        </p:spPr>
      </p:sp>
      <p:sp>
        <p:nvSpPr>
          <p:cNvPr id="17" name="Shape 14"/>
          <p:cNvSpPr/>
          <p:nvPr/>
        </p:nvSpPr>
        <p:spPr>
          <a:xfrm>
            <a:off x="793790" y="6024205"/>
            <a:ext cx="510302" cy="510302"/>
          </a:xfrm>
          <a:prstGeom prst="roundRect">
            <a:avLst>
              <a:gd name="adj" fmla="val 6667"/>
            </a:avLst>
          </a:prstGeom>
          <a:solidFill>
            <a:srgbClr val="E9ECF2"/>
          </a:solidFill>
          <a:ln/>
        </p:spPr>
      </p:sp>
      <p:sp>
        <p:nvSpPr>
          <p:cNvPr id="18" name="Text 15"/>
          <p:cNvSpPr/>
          <p:nvPr/>
        </p:nvSpPr>
        <p:spPr>
          <a:xfrm>
            <a:off x="878860" y="606671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9" name="Text 16"/>
          <p:cNvSpPr/>
          <p:nvPr/>
        </p:nvSpPr>
        <p:spPr>
          <a:xfrm>
            <a:off x="2183011" y="59958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Kết Luận</a:t>
            </a:r>
            <a:endParaRPr lang="en-US" sz="2200" dirty="0"/>
          </a:p>
        </p:txBody>
      </p:sp>
      <p:sp>
        <p:nvSpPr>
          <p:cNvPr id="20" name="Text 17"/>
          <p:cNvSpPr/>
          <p:nvPr/>
        </p:nvSpPr>
        <p:spPr>
          <a:xfrm>
            <a:off x="2183011" y="6486287"/>
            <a:ext cx="6167199" cy="362903"/>
          </a:xfrm>
          <a:prstGeom prst="rect">
            <a:avLst/>
          </a:prstGeom>
          <a:noFill/>
          <a:ln/>
        </p:spPr>
        <p:txBody>
          <a:bodyPr wrap="none" lIns="0" tIns="0" rIns="0" bIns="0" rtlCol="0" anchor="t"/>
          <a:lstStyle/>
          <a:p>
            <a:pPr marL="0" indent="0" algn="l">
              <a:lnSpc>
                <a:spcPts val="2850"/>
              </a:lnSpc>
              <a:buNone/>
            </a:pPr>
            <a:r>
              <a:rPr lang="en-US" sz="1750" dirty="0" err="1">
                <a:solidFill>
                  <a:srgbClr val="15213F"/>
                </a:solidFill>
                <a:latin typeface="Roboto" pitchFamily="34" charset="0"/>
                <a:ea typeface="Roboto" pitchFamily="34" charset="-122"/>
                <a:cs typeface="Roboto" pitchFamily="34" charset="-120"/>
              </a:rPr>
              <a:t>Chọn</a:t>
            </a:r>
            <a:r>
              <a:rPr lang="en-US" sz="1750" dirty="0">
                <a:solidFill>
                  <a:srgbClr val="15213F"/>
                </a:solidFill>
                <a:latin typeface="Roboto" pitchFamily="34" charset="0"/>
                <a:ea typeface="Roboto" pitchFamily="34" charset="-122"/>
                <a:cs typeface="Roboto" pitchFamily="34" charset="-120"/>
              </a:rPr>
              <a:t> model </a:t>
            </a:r>
            <a:r>
              <a:rPr lang="en-US" sz="1750" dirty="0" err="1">
                <a:solidFill>
                  <a:srgbClr val="15213F"/>
                </a:solidFill>
                <a:latin typeface="Roboto" pitchFamily="34" charset="0"/>
                <a:ea typeface="Roboto" pitchFamily="34" charset="-122"/>
                <a:cs typeface="Roboto" pitchFamily="34" charset="-120"/>
              </a:rPr>
              <a:t>catboost</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sau</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khi</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tinh</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chỉnh</a:t>
            </a:r>
            <a:r>
              <a:rPr lang="en-US" sz="1750" dirty="0">
                <a:solidFill>
                  <a:srgbClr val="15213F"/>
                </a:solidFill>
                <a:latin typeface="Roboto" pitchFamily="34" charset="0"/>
                <a:ea typeface="Roboto" pitchFamily="34" charset="-122"/>
                <a:cs typeface="Roboto" pitchFamily="34" charset="-120"/>
              </a:rPr>
              <a:t>. </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3790" y="108549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Kết luận</a:t>
            </a:r>
            <a:endParaRPr lang="en-US" sz="4450" dirty="0"/>
          </a:p>
        </p:txBody>
      </p:sp>
      <p:pic>
        <p:nvPicPr>
          <p:cNvPr id="4" name="Image 1" descr="preencoded.png"/>
          <p:cNvPicPr>
            <a:picLocks noChangeAspect="1"/>
          </p:cNvPicPr>
          <p:nvPr/>
        </p:nvPicPr>
        <p:blipFill>
          <a:blip r:embed="rId4"/>
          <a:stretch>
            <a:fillRect/>
          </a:stretch>
        </p:blipFill>
        <p:spPr>
          <a:xfrm>
            <a:off x="793790" y="2174081"/>
            <a:ext cx="566976" cy="566976"/>
          </a:xfrm>
          <a:prstGeom prst="rect">
            <a:avLst/>
          </a:prstGeom>
        </p:spPr>
      </p:pic>
      <p:sp>
        <p:nvSpPr>
          <p:cNvPr id="5" name="Text 1"/>
          <p:cNvSpPr/>
          <p:nvPr/>
        </p:nvSpPr>
        <p:spPr>
          <a:xfrm>
            <a:off x="1587579" y="21344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213F"/>
                </a:solidFill>
                <a:latin typeface="Roboto Slab" pitchFamily="34" charset="0"/>
                <a:ea typeface="Roboto Slab" pitchFamily="34" charset="-122"/>
                <a:cs typeface="Roboto Slab" pitchFamily="34" charset="-120"/>
              </a:rPr>
              <a:t>Khó khăn</a:t>
            </a:r>
            <a:endParaRPr lang="en-US" sz="2200" b="1" dirty="0"/>
          </a:p>
        </p:txBody>
      </p:sp>
      <p:sp>
        <p:nvSpPr>
          <p:cNvPr id="6" name="Text 2"/>
          <p:cNvSpPr/>
          <p:nvPr/>
        </p:nvSpPr>
        <p:spPr>
          <a:xfrm>
            <a:off x="1587579" y="2624852"/>
            <a:ext cx="8591431"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Imbalance data; thực hiện các phương pháp cải tiến mô hình nhưng không tăng được f1_score.</a:t>
            </a:r>
            <a:endParaRPr lang="en-US" sz="1750" dirty="0"/>
          </a:p>
        </p:txBody>
      </p:sp>
      <p:pic>
        <p:nvPicPr>
          <p:cNvPr id="7" name="Image 2" descr="preencoded.png"/>
          <p:cNvPicPr>
            <a:picLocks noChangeAspect="1"/>
          </p:cNvPicPr>
          <p:nvPr/>
        </p:nvPicPr>
        <p:blipFill>
          <a:blip r:embed="rId5"/>
          <a:stretch>
            <a:fillRect/>
          </a:stretch>
        </p:blipFill>
        <p:spPr>
          <a:xfrm>
            <a:off x="793790" y="4070747"/>
            <a:ext cx="566976" cy="566976"/>
          </a:xfrm>
          <a:prstGeom prst="rect">
            <a:avLst/>
          </a:prstGeom>
        </p:spPr>
      </p:pic>
      <p:sp>
        <p:nvSpPr>
          <p:cNvPr id="8" name="Text 3"/>
          <p:cNvSpPr/>
          <p:nvPr/>
        </p:nvSpPr>
        <p:spPr>
          <a:xfrm>
            <a:off x="1587579" y="40310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213F"/>
                </a:solidFill>
                <a:latin typeface="Roboto Slab" pitchFamily="34" charset="0"/>
                <a:ea typeface="Roboto Slab" pitchFamily="34" charset="-122"/>
                <a:cs typeface="Roboto Slab" pitchFamily="34" charset="-120"/>
              </a:rPr>
              <a:t>Kết quả tốt nhất</a:t>
            </a:r>
            <a:endParaRPr lang="en-US" sz="2200" b="1" dirty="0"/>
          </a:p>
        </p:txBody>
      </p:sp>
      <p:sp>
        <p:nvSpPr>
          <p:cNvPr id="9" name="Text 4"/>
          <p:cNvSpPr/>
          <p:nvPr/>
        </p:nvSpPr>
        <p:spPr>
          <a:xfrm>
            <a:off x="1587579" y="4521517"/>
            <a:ext cx="8591431" cy="725805"/>
          </a:xfrm>
          <a:prstGeom prst="rect">
            <a:avLst/>
          </a:prstGeom>
          <a:noFill/>
          <a:ln/>
        </p:spPr>
        <p:txBody>
          <a:bodyPr wrap="square" lIns="0" tIns="0" rIns="0" bIns="0" rtlCol="0" anchor="t"/>
          <a:lstStyle/>
          <a:p>
            <a:pPr marL="0" indent="0" algn="l">
              <a:lnSpc>
                <a:spcPts val="2850"/>
              </a:lnSpc>
              <a:buNone/>
            </a:pPr>
            <a:r>
              <a:rPr lang="en-US" sz="1750" dirty="0" err="1">
                <a:solidFill>
                  <a:srgbClr val="15213F"/>
                </a:solidFill>
                <a:latin typeface="Roboto" pitchFamily="34" charset="0"/>
                <a:ea typeface="Roboto" pitchFamily="34" charset="-122"/>
              </a:rPr>
              <a:t>Chọn</a:t>
            </a:r>
            <a:r>
              <a:rPr lang="en-US" sz="1750" dirty="0">
                <a:solidFill>
                  <a:srgbClr val="15213F"/>
                </a:solidFill>
                <a:latin typeface="Roboto" pitchFamily="34" charset="0"/>
                <a:ea typeface="Roboto" pitchFamily="34" charset="-122"/>
              </a:rPr>
              <a:t> </a:t>
            </a:r>
            <a:r>
              <a:rPr lang="en-US" sz="1750" dirty="0" err="1">
                <a:solidFill>
                  <a:srgbClr val="15213F"/>
                </a:solidFill>
                <a:latin typeface="Roboto" pitchFamily="34" charset="0"/>
                <a:ea typeface="Roboto" pitchFamily="34" charset="-122"/>
              </a:rPr>
              <a:t>best_model_cat</a:t>
            </a:r>
            <a:r>
              <a:rPr lang="en-US" sz="1750" dirty="0">
                <a:solidFill>
                  <a:srgbClr val="15213F"/>
                </a:solidFill>
                <a:latin typeface="Roboto" pitchFamily="34" charset="0"/>
                <a:ea typeface="Roboto" pitchFamily="34" charset="-122"/>
              </a:rPr>
              <a:t> </a:t>
            </a:r>
            <a:r>
              <a:rPr lang="en-US" sz="1750" dirty="0" err="1">
                <a:solidFill>
                  <a:srgbClr val="15213F"/>
                </a:solidFill>
                <a:latin typeface="Roboto" pitchFamily="34" charset="0"/>
                <a:ea typeface="Roboto" pitchFamily="34" charset="-122"/>
              </a:rPr>
              <a:t>vì</a:t>
            </a:r>
            <a:r>
              <a:rPr lang="en-US" sz="1750" dirty="0">
                <a:solidFill>
                  <a:srgbClr val="15213F"/>
                </a:solidFill>
                <a:latin typeface="Roboto" pitchFamily="34" charset="0"/>
                <a:ea typeface="Roboto" pitchFamily="34" charset="-122"/>
              </a:rPr>
              <a:t> </a:t>
            </a:r>
            <a:r>
              <a:rPr lang="en-US" sz="1750" dirty="0" err="1">
                <a:solidFill>
                  <a:srgbClr val="15213F"/>
                </a:solidFill>
                <a:latin typeface="Roboto" pitchFamily="34" charset="0"/>
                <a:ea typeface="Roboto" pitchFamily="34" charset="-122"/>
              </a:rPr>
              <a:t>có</a:t>
            </a:r>
            <a:r>
              <a:rPr lang="en-US" sz="1750" dirty="0">
                <a:solidFill>
                  <a:srgbClr val="15213F"/>
                </a:solidFill>
                <a:latin typeface="Roboto" pitchFamily="34" charset="0"/>
                <a:ea typeface="Roboto" pitchFamily="34" charset="-122"/>
              </a:rPr>
              <a:t> f1_score </a:t>
            </a:r>
            <a:r>
              <a:rPr lang="en-US" sz="1750" dirty="0" err="1">
                <a:solidFill>
                  <a:srgbClr val="15213F"/>
                </a:solidFill>
                <a:latin typeface="Roboto" pitchFamily="34" charset="0"/>
                <a:ea typeface="Roboto" pitchFamily="34" charset="-122"/>
              </a:rPr>
              <a:t>cao</a:t>
            </a:r>
            <a:r>
              <a:rPr lang="en-US" sz="1750" dirty="0">
                <a:solidFill>
                  <a:srgbClr val="15213F"/>
                </a:solidFill>
                <a:latin typeface="Roboto" pitchFamily="34" charset="0"/>
                <a:ea typeface="Roboto" pitchFamily="34" charset="-122"/>
              </a:rPr>
              <a:t> </a:t>
            </a:r>
            <a:r>
              <a:rPr lang="en-US" sz="1750" dirty="0" err="1">
                <a:solidFill>
                  <a:srgbClr val="15213F"/>
                </a:solidFill>
                <a:latin typeface="Roboto" pitchFamily="34" charset="0"/>
                <a:ea typeface="Roboto" pitchFamily="34" charset="-122"/>
              </a:rPr>
              <a:t>nhất</a:t>
            </a:r>
            <a:r>
              <a:rPr lang="en-US" sz="1750" dirty="0">
                <a:solidFill>
                  <a:srgbClr val="15213F"/>
                </a:solidFill>
                <a:latin typeface="Roboto" pitchFamily="34" charset="0"/>
                <a:ea typeface="Roboto" pitchFamily="34" charset="-122"/>
              </a:rPr>
              <a:t>.  </a:t>
            </a:r>
            <a:endParaRPr lang="en-US" sz="1750" dirty="0"/>
          </a:p>
        </p:txBody>
      </p:sp>
      <p:pic>
        <p:nvPicPr>
          <p:cNvPr id="10" name="Image 3" descr="preencoded.png"/>
          <p:cNvPicPr>
            <a:picLocks noChangeAspect="1"/>
          </p:cNvPicPr>
          <p:nvPr/>
        </p:nvPicPr>
        <p:blipFill>
          <a:blip r:embed="rId6"/>
          <a:stretch>
            <a:fillRect/>
          </a:stretch>
        </p:blipFill>
        <p:spPr>
          <a:xfrm>
            <a:off x="793790" y="5967413"/>
            <a:ext cx="566976" cy="566976"/>
          </a:xfrm>
          <a:prstGeom prst="rect">
            <a:avLst/>
          </a:prstGeom>
        </p:spPr>
      </p:pic>
      <p:sp>
        <p:nvSpPr>
          <p:cNvPr id="11" name="Text 5"/>
          <p:cNvSpPr/>
          <p:nvPr/>
        </p:nvSpPr>
        <p:spPr>
          <a:xfrm>
            <a:off x="1587579" y="59277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213F"/>
                </a:solidFill>
                <a:latin typeface="Roboto Slab" pitchFamily="34" charset="0"/>
                <a:ea typeface="Roboto Slab" pitchFamily="34" charset="-122"/>
                <a:cs typeface="Roboto Slab" pitchFamily="34" charset="-120"/>
              </a:rPr>
              <a:t>Next action</a:t>
            </a:r>
            <a:endParaRPr lang="en-US" sz="2200" b="1" dirty="0"/>
          </a:p>
        </p:txBody>
      </p:sp>
      <p:sp>
        <p:nvSpPr>
          <p:cNvPr id="12" name="Text 6"/>
          <p:cNvSpPr/>
          <p:nvPr/>
        </p:nvSpPr>
        <p:spPr>
          <a:xfrm>
            <a:off x="1587579" y="6418183"/>
            <a:ext cx="8591431"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Đã đạt được mục tiêu đề ra. Tiếp theo để cải tiến mô hình, thu thập thêm dữ liệu để tiếp tục train mô hình.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9324" y="609753"/>
            <a:ext cx="7800975"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BUSINESS UNDERSTANDING</a:t>
            </a:r>
            <a:endParaRPr lang="en-US" sz="4650" dirty="0"/>
          </a:p>
        </p:txBody>
      </p:sp>
      <p:pic>
        <p:nvPicPr>
          <p:cNvPr id="3" name="Image 0" descr="preencoded.png"/>
          <p:cNvPicPr>
            <a:picLocks noChangeAspect="1"/>
          </p:cNvPicPr>
          <p:nvPr/>
        </p:nvPicPr>
        <p:blipFill>
          <a:blip r:embed="rId3"/>
          <a:stretch>
            <a:fillRect/>
          </a:stretch>
        </p:blipFill>
        <p:spPr>
          <a:xfrm>
            <a:off x="889324" y="2040454"/>
            <a:ext cx="566976" cy="566976"/>
          </a:xfrm>
          <a:prstGeom prst="rect">
            <a:avLst/>
          </a:prstGeom>
        </p:spPr>
      </p:pic>
      <p:sp>
        <p:nvSpPr>
          <p:cNvPr id="4" name="Text 1"/>
          <p:cNvSpPr/>
          <p:nvPr/>
        </p:nvSpPr>
        <p:spPr>
          <a:xfrm>
            <a:off x="875317" y="2883906"/>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Sàng lọc nguy cơ</a:t>
            </a:r>
            <a:endParaRPr lang="en-US" sz="2300" dirty="0"/>
          </a:p>
        </p:txBody>
      </p:sp>
      <p:sp>
        <p:nvSpPr>
          <p:cNvPr id="5" name="Text 2"/>
          <p:cNvSpPr/>
          <p:nvPr/>
        </p:nvSpPr>
        <p:spPr>
          <a:xfrm>
            <a:off x="793790" y="3458766"/>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Xác định sớm cá nhân có nguy cơ cao mắc bệnh tiểu đường.</a:t>
            </a:r>
            <a:endParaRPr lang="en-US" sz="1750" dirty="0"/>
          </a:p>
        </p:txBody>
      </p:sp>
      <p:pic>
        <p:nvPicPr>
          <p:cNvPr id="6" name="Image 1" descr="preencoded.png"/>
          <p:cNvPicPr>
            <a:picLocks noChangeAspect="1"/>
          </p:cNvPicPr>
          <p:nvPr/>
        </p:nvPicPr>
        <p:blipFill>
          <a:blip r:embed="rId4"/>
          <a:stretch>
            <a:fillRect/>
          </a:stretch>
        </p:blipFill>
        <p:spPr>
          <a:xfrm>
            <a:off x="5159170" y="2040454"/>
            <a:ext cx="566976" cy="566976"/>
          </a:xfrm>
          <a:prstGeom prst="rect">
            <a:avLst/>
          </a:prstGeom>
        </p:spPr>
      </p:pic>
      <p:sp>
        <p:nvSpPr>
          <p:cNvPr id="7" name="Text 3"/>
          <p:cNvSpPr/>
          <p:nvPr/>
        </p:nvSpPr>
        <p:spPr>
          <a:xfrm>
            <a:off x="5159170" y="2883906"/>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Tư vấn can thiệp sớm</a:t>
            </a:r>
            <a:endParaRPr lang="en-US" sz="2300" dirty="0"/>
          </a:p>
        </p:txBody>
      </p:sp>
      <p:sp>
        <p:nvSpPr>
          <p:cNvPr id="8" name="Text 4"/>
          <p:cNvSpPr/>
          <p:nvPr/>
        </p:nvSpPr>
        <p:spPr>
          <a:xfrm>
            <a:off x="5254704" y="3458766"/>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Tư vấn về lối sống, dinh dưỡng và theo dõi y tế.</a:t>
            </a:r>
            <a:endParaRPr lang="en-US" sz="1750" dirty="0"/>
          </a:p>
        </p:txBody>
      </p:sp>
      <p:pic>
        <p:nvPicPr>
          <p:cNvPr id="9" name="Image 2" descr="preencoded.png"/>
          <p:cNvPicPr>
            <a:picLocks noChangeAspect="1"/>
          </p:cNvPicPr>
          <p:nvPr/>
        </p:nvPicPr>
        <p:blipFill>
          <a:blip r:embed="rId5"/>
          <a:stretch>
            <a:fillRect/>
          </a:stretch>
        </p:blipFill>
        <p:spPr>
          <a:xfrm>
            <a:off x="9579261" y="2039314"/>
            <a:ext cx="566976" cy="566976"/>
          </a:xfrm>
          <a:prstGeom prst="rect">
            <a:avLst/>
          </a:prstGeom>
        </p:spPr>
      </p:pic>
      <p:sp>
        <p:nvSpPr>
          <p:cNvPr id="10" name="Text 5"/>
          <p:cNvSpPr/>
          <p:nvPr/>
        </p:nvSpPr>
        <p:spPr>
          <a:xfrm>
            <a:off x="9579261" y="2883445"/>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Tối ưu hóa chi phí</a:t>
            </a:r>
            <a:endParaRPr lang="en-US" sz="2300" dirty="0"/>
          </a:p>
        </p:txBody>
      </p:sp>
      <p:sp>
        <p:nvSpPr>
          <p:cNvPr id="11" name="Text 6"/>
          <p:cNvSpPr/>
          <p:nvPr/>
        </p:nvSpPr>
        <p:spPr>
          <a:xfrm>
            <a:off x="9579261" y="3481270"/>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Giảm thiểu biến chứng và tối ưu hóa chi phí y tế.</a:t>
            </a:r>
            <a:endParaRPr lang="en-US" sz="1750" dirty="0"/>
          </a:p>
        </p:txBody>
      </p:sp>
      <p:sp>
        <p:nvSpPr>
          <p:cNvPr id="12" name="Text 7"/>
          <p:cNvSpPr/>
          <p:nvPr/>
        </p:nvSpPr>
        <p:spPr>
          <a:xfrm>
            <a:off x="793790" y="4610721"/>
            <a:ext cx="13042821" cy="2404227"/>
          </a:xfrm>
          <a:prstGeom prst="rect">
            <a:avLst/>
          </a:prstGeom>
          <a:noFill/>
          <a:ln/>
        </p:spPr>
        <p:txBody>
          <a:bodyPr wrap="none" lIns="0" tIns="0" rIns="0" bIns="0" rtlCol="0" anchor="t"/>
          <a:lstStyle/>
          <a:p>
            <a:pPr marL="0" indent="0" algn="l">
              <a:lnSpc>
                <a:spcPts val="2850"/>
              </a:lnSpc>
              <a:buNone/>
            </a:pPr>
            <a:r>
              <a:rPr lang="en-US" sz="1750" b="1" dirty="0">
                <a:solidFill>
                  <a:srgbClr val="383838"/>
                </a:solidFill>
                <a:latin typeface="DM Sans" pitchFamily="34" charset="0"/>
                <a:ea typeface="DM Sans" pitchFamily="34" charset="-122"/>
                <a:cs typeface="DM Sans" pitchFamily="34" charset="-120"/>
              </a:rPr>
              <a:t>Tiêu chí đánh </a:t>
            </a:r>
            <a:r>
              <a:rPr lang="en-US" sz="1750" b="1" dirty="0" err="1">
                <a:solidFill>
                  <a:srgbClr val="383838"/>
                </a:solidFill>
                <a:latin typeface="DM Sans" pitchFamily="34" charset="0"/>
                <a:ea typeface="DM Sans" pitchFamily="34" charset="-122"/>
                <a:cs typeface="DM Sans" pitchFamily="34" charset="-120"/>
              </a:rPr>
              <a:t>giá</a:t>
            </a:r>
            <a:r>
              <a:rPr lang="en-US" sz="1750" dirty="0">
                <a:solidFill>
                  <a:srgbClr val="383838"/>
                </a:solidFill>
                <a:latin typeface="DM Sans" pitchFamily="34" charset="0"/>
                <a:ea typeface="DM Sans" pitchFamily="34" charset="-122"/>
                <a:cs typeface="DM Sans" pitchFamily="34" charset="-120"/>
              </a:rPr>
              <a:t>:  </a:t>
            </a:r>
            <a:r>
              <a:rPr lang="en-US" sz="1750" dirty="0" err="1">
                <a:solidFill>
                  <a:srgbClr val="383838"/>
                </a:solidFill>
                <a:latin typeface="DM Sans" pitchFamily="34" charset="0"/>
                <a:ea typeface="DM Sans" pitchFamily="34" charset="-122"/>
                <a:cs typeface="DM Sans" pitchFamily="34" charset="-120"/>
              </a:rPr>
              <a:t>Dựa</a:t>
            </a:r>
            <a:r>
              <a:rPr lang="en-US" sz="1750" dirty="0">
                <a:solidFill>
                  <a:srgbClr val="383838"/>
                </a:solidFill>
                <a:latin typeface="DM Sans" pitchFamily="34" charset="0"/>
                <a:ea typeface="DM Sans" pitchFamily="34" charset="-122"/>
                <a:cs typeface="DM Sans" pitchFamily="34" charset="-120"/>
              </a:rPr>
              <a:t> </a:t>
            </a:r>
            <a:r>
              <a:rPr lang="en-US" sz="1750" dirty="0" err="1">
                <a:solidFill>
                  <a:srgbClr val="383838"/>
                </a:solidFill>
                <a:latin typeface="DM Sans" pitchFamily="34" charset="0"/>
                <a:ea typeface="DM Sans" pitchFamily="34" charset="-122"/>
                <a:cs typeface="DM Sans" pitchFamily="34" charset="-120"/>
              </a:rPr>
              <a:t>trên</a:t>
            </a:r>
            <a:r>
              <a:rPr lang="en-US" sz="1750" dirty="0">
                <a:solidFill>
                  <a:srgbClr val="383838"/>
                </a:solidFill>
                <a:latin typeface="DM Sans" pitchFamily="34" charset="0"/>
                <a:ea typeface="DM Sans" pitchFamily="34" charset="-122"/>
                <a:cs typeface="DM Sans" pitchFamily="34" charset="-120"/>
              </a:rPr>
              <a:t> 2 </a:t>
            </a:r>
            <a:r>
              <a:rPr lang="en-US" sz="1750" dirty="0" err="1">
                <a:solidFill>
                  <a:srgbClr val="383838"/>
                </a:solidFill>
                <a:latin typeface="DM Sans" pitchFamily="34" charset="0"/>
                <a:ea typeface="DM Sans" pitchFamily="34" charset="-122"/>
                <a:cs typeface="DM Sans" pitchFamily="34" charset="-120"/>
              </a:rPr>
              <a:t>bài</a:t>
            </a:r>
            <a:r>
              <a:rPr lang="en-US" sz="1750" dirty="0">
                <a:solidFill>
                  <a:srgbClr val="383838"/>
                </a:solidFill>
                <a:latin typeface="DM Sans" pitchFamily="34" charset="0"/>
                <a:ea typeface="DM Sans" pitchFamily="34" charset="-122"/>
                <a:cs typeface="DM Sans" pitchFamily="34" charset="-120"/>
              </a:rPr>
              <a:t> </a:t>
            </a:r>
            <a:r>
              <a:rPr lang="en-US" sz="1750" dirty="0" err="1">
                <a:solidFill>
                  <a:srgbClr val="383838"/>
                </a:solidFill>
                <a:latin typeface="DM Sans" pitchFamily="34" charset="0"/>
                <a:ea typeface="DM Sans" pitchFamily="34" charset="-122"/>
                <a:cs typeface="DM Sans" pitchFamily="34" charset="-120"/>
              </a:rPr>
              <a:t>báo</a:t>
            </a:r>
            <a:r>
              <a:rPr lang="en-US" sz="1750" dirty="0">
                <a:solidFill>
                  <a:srgbClr val="383838"/>
                </a:solidFill>
                <a:latin typeface="DM Sans" pitchFamily="34" charset="0"/>
                <a:ea typeface="DM Sans" pitchFamily="34" charset="-122"/>
                <a:cs typeface="DM Sans" pitchFamily="34" charset="-120"/>
              </a:rPr>
              <a:t> khoa </a:t>
            </a:r>
            <a:r>
              <a:rPr lang="en-US" sz="1750" dirty="0" err="1">
                <a:solidFill>
                  <a:srgbClr val="383838"/>
                </a:solidFill>
                <a:latin typeface="DM Sans" pitchFamily="34" charset="0"/>
                <a:ea typeface="DM Sans" pitchFamily="34" charset="-122"/>
                <a:cs typeface="DM Sans" pitchFamily="34" charset="-120"/>
              </a:rPr>
              <a:t>học</a:t>
            </a:r>
            <a:r>
              <a:rPr lang="en-US" sz="1750" dirty="0">
                <a:solidFill>
                  <a:srgbClr val="383838"/>
                </a:solidFill>
                <a:latin typeface="DM Sans" pitchFamily="34" charset="0"/>
                <a:ea typeface="DM Sans" pitchFamily="34" charset="-122"/>
                <a:cs typeface="DM Sans" pitchFamily="34" charset="-120"/>
              </a:rPr>
              <a:t> </a:t>
            </a:r>
            <a:r>
              <a:rPr lang="en-US" sz="1750" dirty="0" err="1">
                <a:solidFill>
                  <a:srgbClr val="383838"/>
                </a:solidFill>
                <a:latin typeface="DM Sans" pitchFamily="34" charset="0"/>
                <a:ea typeface="DM Sans" pitchFamily="34" charset="-122"/>
                <a:cs typeface="DM Sans" pitchFamily="34" charset="-120"/>
              </a:rPr>
              <a:t>từ</a:t>
            </a:r>
            <a:r>
              <a:rPr lang="en-US" sz="1750" dirty="0">
                <a:solidFill>
                  <a:srgbClr val="383838"/>
                </a:solidFill>
                <a:latin typeface="DM Sans" pitchFamily="34" charset="0"/>
                <a:ea typeface="DM Sans" pitchFamily="34" charset="-122"/>
                <a:cs typeface="DM Sans" pitchFamily="34" charset="-120"/>
              </a:rPr>
              <a:t> </a:t>
            </a:r>
            <a:r>
              <a:rPr lang="en-US" sz="1750" dirty="0" err="1">
                <a:solidFill>
                  <a:srgbClr val="383838"/>
                </a:solidFill>
                <a:latin typeface="DM Sans" pitchFamily="34" charset="0"/>
                <a:ea typeface="DM Sans" pitchFamily="34" charset="-122"/>
                <a:cs typeface="DM Sans" pitchFamily="34" charset="-120"/>
              </a:rPr>
              <a:t>Pudmed</a:t>
            </a:r>
            <a:r>
              <a:rPr lang="en-US" sz="1750" dirty="0">
                <a:solidFill>
                  <a:srgbClr val="383838"/>
                </a:solidFill>
                <a:latin typeface="DM Sans" pitchFamily="34" charset="0"/>
                <a:ea typeface="DM Sans" pitchFamily="34" charset="-122"/>
                <a:cs typeface="DM Sans" pitchFamily="34" charset="-120"/>
              </a:rPr>
              <a:t>:</a:t>
            </a:r>
          </a:p>
          <a:p>
            <a:pPr marL="342900" indent="-342900">
              <a:lnSpc>
                <a:spcPts val="2850"/>
              </a:lnSpc>
              <a:buAutoNum type="arabicPeriod"/>
            </a:pPr>
            <a:r>
              <a:rPr lang="en-US" sz="1800" b="1" i="0" dirty="0">
                <a:solidFill>
                  <a:srgbClr val="1B1B1B"/>
                </a:solidFill>
                <a:effectLst/>
                <a:latin typeface="Source Sans Pro Web"/>
              </a:rPr>
              <a:t>Diabetes prediction using machine learning and explainable AI techniques (f1_score: 0.81)</a:t>
            </a:r>
          </a:p>
          <a:p>
            <a:pPr marL="342900" indent="-342900">
              <a:lnSpc>
                <a:spcPts val="2850"/>
              </a:lnSpc>
              <a:buFontTx/>
              <a:buAutoNum type="arabicPeriod"/>
            </a:pPr>
            <a:r>
              <a:rPr lang="en-US" b="1" i="0" dirty="0">
                <a:solidFill>
                  <a:srgbClr val="212121"/>
                </a:solidFill>
                <a:effectLst/>
                <a:latin typeface="Merriweather" panose="00000500000000000000" pitchFamily="2" charset="0"/>
              </a:rPr>
              <a:t>Diabetes prediction model for unbalanced community follow-up data set based on optimal feature selection</a:t>
            </a:r>
          </a:p>
          <a:p>
            <a:pPr>
              <a:lnSpc>
                <a:spcPts val="2850"/>
              </a:lnSpc>
            </a:pPr>
            <a:r>
              <a:rPr lang="en-US" b="1" i="0" dirty="0">
                <a:solidFill>
                  <a:srgbClr val="212121"/>
                </a:solidFill>
                <a:effectLst/>
                <a:latin typeface="Merriweather" panose="00000500000000000000" pitchFamily="2" charset="0"/>
              </a:rPr>
              <a:t> and scorecard (f1_score: 0.83)</a:t>
            </a:r>
            <a:endParaRPr lang="en-US" sz="1750" dirty="0">
              <a:solidFill>
                <a:srgbClr val="383838"/>
              </a:solidFill>
              <a:latin typeface="DM Sans" pitchFamily="34" charset="0"/>
              <a:ea typeface="DM Sans" pitchFamily="34" charset="-122"/>
              <a:cs typeface="DM Sans" pitchFamily="34" charset="-120"/>
            </a:endParaRPr>
          </a:p>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=&gt; </a:t>
            </a:r>
            <a:r>
              <a:rPr lang="en-US" sz="1750" dirty="0" err="1">
                <a:solidFill>
                  <a:srgbClr val="383838"/>
                </a:solidFill>
                <a:latin typeface="DM Sans" pitchFamily="34" charset="0"/>
                <a:ea typeface="DM Sans" pitchFamily="34" charset="-122"/>
                <a:cs typeface="DM Sans" pitchFamily="34" charset="-120"/>
              </a:rPr>
              <a:t>Độ</a:t>
            </a:r>
            <a:r>
              <a:rPr lang="en-US" sz="1750" dirty="0">
                <a:solidFill>
                  <a:srgbClr val="383838"/>
                </a:solidFill>
                <a:latin typeface="DM Sans" pitchFamily="34" charset="0"/>
                <a:ea typeface="DM Sans" pitchFamily="34" charset="-122"/>
                <a:cs typeface="DM Sans" pitchFamily="34" charset="-120"/>
              </a:rPr>
              <a:t> chính xác (f1_score &gt;80%)</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006441" y="526467"/>
            <a:ext cx="13042821" cy="1488519"/>
          </a:xfrm>
          <a:prstGeom prst="rect">
            <a:avLst/>
          </a:prstGeom>
          <a:noFill/>
          <a:ln/>
        </p:spPr>
        <p:txBody>
          <a:bodyPr wrap="squar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Tổng quan về tập dữ liệu lâm sàng về bệnh tiểu đường</a:t>
            </a:r>
            <a:endParaRPr lang="en-US" sz="4650" dirty="0"/>
          </a:p>
        </p:txBody>
      </p:sp>
      <p:sp>
        <p:nvSpPr>
          <p:cNvPr id="3" name="Text 1"/>
          <p:cNvSpPr/>
          <p:nvPr/>
        </p:nvSpPr>
        <p:spPr>
          <a:xfrm>
            <a:off x="793790" y="238004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20202"/>
                </a:solidFill>
                <a:latin typeface="PT Serif" pitchFamily="34" charset="0"/>
                <a:ea typeface="PT Serif" pitchFamily="34" charset="-122"/>
                <a:cs typeface="PT Serif" pitchFamily="34" charset="-120"/>
              </a:rPr>
              <a:t>Tổng quan</a:t>
            </a:r>
            <a:endParaRPr lang="en-US" sz="2300" dirty="0"/>
          </a:p>
        </p:txBody>
      </p:sp>
      <p:sp>
        <p:nvSpPr>
          <p:cNvPr id="4" name="Text 2"/>
          <p:cNvSpPr/>
          <p:nvPr/>
        </p:nvSpPr>
        <p:spPr>
          <a:xfrm>
            <a:off x="803169" y="2944333"/>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100.000 cá nhân.</a:t>
            </a:r>
            <a:endParaRPr lang="en-US" sz="1750" dirty="0"/>
          </a:p>
        </p:txBody>
      </p:sp>
      <p:sp>
        <p:nvSpPr>
          <p:cNvPr id="5" name="Text 3"/>
          <p:cNvSpPr/>
          <p:nvPr/>
        </p:nvSpPr>
        <p:spPr>
          <a:xfrm>
            <a:off x="793789" y="434696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20202"/>
                </a:solidFill>
                <a:latin typeface="PT Serif" pitchFamily="34" charset="0"/>
                <a:ea typeface="PT Serif" pitchFamily="34" charset="-122"/>
                <a:cs typeface="PT Serif" pitchFamily="34" charset="-120"/>
              </a:rPr>
              <a:t>Tập dữ liệu</a:t>
            </a:r>
            <a:endParaRPr lang="en-US" sz="2300" dirty="0"/>
          </a:p>
        </p:txBody>
      </p:sp>
      <p:sp>
        <p:nvSpPr>
          <p:cNvPr id="6" name="Text 4"/>
          <p:cNvSpPr/>
          <p:nvPr/>
        </p:nvSpPr>
        <p:spPr>
          <a:xfrm>
            <a:off x="793581" y="4902085"/>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90.000 (train), 10.000 (test).</a:t>
            </a:r>
            <a:endParaRPr lang="en-US" sz="1750" dirty="0"/>
          </a:p>
        </p:txBody>
      </p:sp>
      <p:sp>
        <p:nvSpPr>
          <p:cNvPr id="7" name="Text 5"/>
          <p:cNvSpPr/>
          <p:nvPr/>
        </p:nvSpPr>
        <p:spPr>
          <a:xfrm>
            <a:off x="803169" y="623781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20202"/>
                </a:solidFill>
                <a:latin typeface="PT Serif" pitchFamily="34" charset="0"/>
                <a:ea typeface="PT Serif" pitchFamily="34" charset="-122"/>
                <a:cs typeface="PT Serif" pitchFamily="34" charset="-120"/>
              </a:rPr>
              <a:t>Đặc trưng</a:t>
            </a:r>
            <a:endParaRPr lang="en-US" sz="2300" dirty="0"/>
          </a:p>
        </p:txBody>
      </p:sp>
      <p:sp>
        <p:nvSpPr>
          <p:cNvPr id="8" name="Text 6"/>
          <p:cNvSpPr/>
          <p:nvPr/>
        </p:nvSpPr>
        <p:spPr>
          <a:xfrm>
            <a:off x="803169" y="6859837"/>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13 cột dạng số, 4 cột phân loại.</a:t>
            </a:r>
            <a:endParaRPr lang="en-US" sz="1750" dirty="0"/>
          </a:p>
        </p:txBody>
      </p:sp>
      <p:pic>
        <p:nvPicPr>
          <p:cNvPr id="9" name="Picture 8">
            <a:extLst>
              <a:ext uri="{FF2B5EF4-FFF2-40B4-BE49-F238E27FC236}">
                <a16:creationId xmlns:a16="http://schemas.microsoft.com/office/drawing/2014/main" id="{D8B7CCC4-F0EF-41A1-B162-665CC964800B}"/>
              </a:ext>
            </a:extLst>
          </p:cNvPr>
          <p:cNvPicPr>
            <a:picLocks noChangeAspect="1"/>
          </p:cNvPicPr>
          <p:nvPr/>
        </p:nvPicPr>
        <p:blipFill>
          <a:blip r:embed="rId3"/>
          <a:stretch>
            <a:fillRect/>
          </a:stretch>
        </p:blipFill>
        <p:spPr>
          <a:xfrm>
            <a:off x="5981878" y="2101991"/>
            <a:ext cx="7734478" cy="56011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5320" y="514826"/>
            <a:ext cx="10221516" cy="614363"/>
          </a:xfrm>
          <a:prstGeom prst="rect">
            <a:avLst/>
          </a:prstGeom>
          <a:noFill/>
          <a:ln/>
        </p:spPr>
        <p:txBody>
          <a:bodyPr wrap="none" lIns="0" tIns="0" rIns="0" bIns="0" rtlCol="0" anchor="t"/>
          <a:lstStyle/>
          <a:p>
            <a:pPr marL="0" indent="0" algn="l">
              <a:lnSpc>
                <a:spcPts val="4800"/>
              </a:lnSpc>
              <a:buNone/>
            </a:pPr>
            <a:r>
              <a:rPr lang="en-US" sz="3850" b="1" dirty="0">
                <a:solidFill>
                  <a:srgbClr val="020202"/>
                </a:solidFill>
                <a:latin typeface="PT Serif" pitchFamily="34" charset="0"/>
                <a:ea typeface="PT Serif" pitchFamily="34" charset="-122"/>
                <a:cs typeface="PT Serif" pitchFamily="34" charset="-120"/>
              </a:rPr>
              <a:t>Unvariate analysis (PHÂN TÍCH MỘT BIẾN)</a:t>
            </a:r>
            <a:endParaRPr lang="en-US" sz="3850" dirty="0"/>
          </a:p>
        </p:txBody>
      </p:sp>
      <p:pic>
        <p:nvPicPr>
          <p:cNvPr id="3" name="Image 0" descr="preencoded.png"/>
          <p:cNvPicPr>
            <a:picLocks noChangeAspect="1"/>
          </p:cNvPicPr>
          <p:nvPr/>
        </p:nvPicPr>
        <p:blipFill>
          <a:blip r:embed="rId3"/>
          <a:stretch>
            <a:fillRect/>
          </a:stretch>
        </p:blipFill>
        <p:spPr>
          <a:xfrm>
            <a:off x="2356529" y="1491914"/>
            <a:ext cx="9048988" cy="6059210"/>
          </a:xfrm>
          <a:prstGeom prst="rect">
            <a:avLst/>
          </a:prstGeom>
        </p:spPr>
      </p:pic>
      <p:sp>
        <p:nvSpPr>
          <p:cNvPr id="4" name="Text 1"/>
          <p:cNvSpPr/>
          <p:nvPr/>
        </p:nvSpPr>
        <p:spPr>
          <a:xfrm>
            <a:off x="10168652" y="1578412"/>
            <a:ext cx="3813929" cy="299561"/>
          </a:xfrm>
          <a:prstGeom prst="rect">
            <a:avLst/>
          </a:prstGeom>
          <a:noFill/>
          <a:ln/>
        </p:spPr>
        <p:txBody>
          <a:bodyPr wrap="none" lIns="0" tIns="0" rIns="0" bIns="0" rtlCol="0" anchor="t"/>
          <a:lstStyle/>
          <a:p>
            <a:pPr marL="0" indent="0" algn="l">
              <a:lnSpc>
                <a:spcPts val="2350"/>
              </a:lnSpc>
              <a:buNone/>
            </a:pPr>
            <a:endParaRPr lang="en-US" sz="1450" dirty="0"/>
          </a:p>
        </p:txBody>
      </p:sp>
      <p:sp>
        <p:nvSpPr>
          <p:cNvPr id="5" name="Text 2"/>
          <p:cNvSpPr/>
          <p:nvPr/>
        </p:nvSpPr>
        <p:spPr>
          <a:xfrm>
            <a:off x="655320" y="8101013"/>
            <a:ext cx="13319760" cy="299561"/>
          </a:xfrm>
          <a:prstGeom prst="rect">
            <a:avLst/>
          </a:prstGeom>
          <a:noFill/>
          <a:ln/>
        </p:spPr>
        <p:txBody>
          <a:bodyPr wrap="none" lIns="0" tIns="0" rIns="0" bIns="0" rtlCol="0" anchor="t"/>
          <a:lstStyle/>
          <a:p>
            <a:pPr marL="0" indent="0" algn="l">
              <a:lnSpc>
                <a:spcPts val="2350"/>
              </a:lnSpc>
              <a:buNone/>
            </a:pP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65428" y="444222"/>
            <a:ext cx="7389257" cy="530066"/>
          </a:xfrm>
          <a:prstGeom prst="rect">
            <a:avLst/>
          </a:prstGeom>
          <a:noFill/>
          <a:ln/>
        </p:spPr>
        <p:txBody>
          <a:bodyPr wrap="none" lIns="0" tIns="0" rIns="0" bIns="0" rtlCol="0" anchor="t"/>
          <a:lstStyle/>
          <a:p>
            <a:pPr marL="0" indent="0" algn="l">
              <a:lnSpc>
                <a:spcPts val="4150"/>
              </a:lnSpc>
              <a:buNone/>
            </a:pPr>
            <a:r>
              <a:rPr lang="en-US" sz="3300" b="1" dirty="0">
                <a:solidFill>
                  <a:srgbClr val="020202"/>
                </a:solidFill>
                <a:latin typeface="PT Serif" pitchFamily="34" charset="0"/>
                <a:ea typeface="PT Serif" pitchFamily="34" charset="-122"/>
                <a:cs typeface="PT Serif" pitchFamily="34" charset="-120"/>
              </a:rPr>
              <a:t>Bivariate analysis</a:t>
            </a:r>
            <a:r>
              <a:rPr lang="en-US" sz="3300" dirty="0">
                <a:solidFill>
                  <a:srgbClr val="020202"/>
                </a:solidFill>
                <a:latin typeface="PT Serif" pitchFamily="34" charset="0"/>
                <a:ea typeface="PT Serif" pitchFamily="34" charset="-122"/>
                <a:cs typeface="PT Serif" pitchFamily="34" charset="-120"/>
              </a:rPr>
              <a:t> (phân tích hai biến)</a:t>
            </a:r>
            <a:endParaRPr lang="en-US" sz="3300" dirty="0"/>
          </a:p>
        </p:txBody>
      </p:sp>
      <p:pic>
        <p:nvPicPr>
          <p:cNvPr id="3" name="Image 0" descr="preencoded.png"/>
          <p:cNvPicPr>
            <a:picLocks noChangeAspect="1"/>
          </p:cNvPicPr>
          <p:nvPr/>
        </p:nvPicPr>
        <p:blipFill>
          <a:blip r:embed="rId3"/>
          <a:stretch>
            <a:fillRect/>
          </a:stretch>
        </p:blipFill>
        <p:spPr>
          <a:xfrm>
            <a:off x="565428" y="974288"/>
            <a:ext cx="12693372" cy="7042358"/>
          </a:xfrm>
          <a:prstGeom prst="rect">
            <a:avLst/>
          </a:prstGeom>
        </p:spPr>
      </p:pic>
      <p:sp>
        <p:nvSpPr>
          <p:cNvPr id="4" name="Text 1"/>
          <p:cNvSpPr/>
          <p:nvPr/>
        </p:nvSpPr>
        <p:spPr>
          <a:xfrm>
            <a:off x="565428" y="8968621"/>
            <a:ext cx="13499544" cy="258485"/>
          </a:xfrm>
          <a:prstGeom prst="rect">
            <a:avLst/>
          </a:prstGeom>
          <a:noFill/>
          <a:ln/>
        </p:spPr>
        <p:txBody>
          <a:bodyPr wrap="none" lIns="0" tIns="0" rIns="0" bIns="0" rtlCol="0" anchor="t"/>
          <a:lstStyle/>
          <a:p>
            <a:pPr marL="0" indent="0" algn="l">
              <a:lnSpc>
                <a:spcPts val="2000"/>
              </a:lnSpc>
              <a:buNone/>
            </a:pP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5333" y="593527"/>
            <a:ext cx="5665589" cy="708184"/>
          </a:xfrm>
          <a:prstGeom prst="rect">
            <a:avLst/>
          </a:prstGeom>
          <a:noFill/>
          <a:ln/>
        </p:spPr>
        <p:txBody>
          <a:bodyPr wrap="none" lIns="0" tIns="0" rIns="0" bIns="0" rtlCol="0" anchor="t"/>
          <a:lstStyle/>
          <a:p>
            <a:pPr marL="0" indent="0" algn="l">
              <a:lnSpc>
                <a:spcPts val="5550"/>
              </a:lnSpc>
              <a:buNone/>
            </a:pPr>
            <a:r>
              <a:rPr lang="en-US" sz="4450" b="1" dirty="0">
                <a:solidFill>
                  <a:srgbClr val="020202"/>
                </a:solidFill>
                <a:latin typeface="PT Serif" pitchFamily="34" charset="0"/>
                <a:ea typeface="PT Serif" pitchFamily="34" charset="-122"/>
                <a:cs typeface="PT Serif" pitchFamily="34" charset="-120"/>
              </a:rPr>
              <a:t>MÃ HÓA BIẾN</a:t>
            </a:r>
            <a:endParaRPr lang="en-US" sz="4450" dirty="0"/>
          </a:p>
        </p:txBody>
      </p:sp>
      <p:pic>
        <p:nvPicPr>
          <p:cNvPr id="3" name="Image 0" descr="preencoded.png"/>
          <p:cNvPicPr>
            <a:picLocks noChangeAspect="1"/>
          </p:cNvPicPr>
          <p:nvPr/>
        </p:nvPicPr>
        <p:blipFill>
          <a:blip r:embed="rId3"/>
          <a:stretch>
            <a:fillRect/>
          </a:stretch>
        </p:blipFill>
        <p:spPr>
          <a:xfrm>
            <a:off x="755333" y="1868210"/>
            <a:ext cx="6296620" cy="5855732"/>
          </a:xfrm>
          <a:prstGeom prst="rect">
            <a:avLst/>
          </a:prstGeom>
        </p:spPr>
      </p:pic>
      <p:sp>
        <p:nvSpPr>
          <p:cNvPr id="4" name="Text 1"/>
          <p:cNvSpPr/>
          <p:nvPr/>
        </p:nvSpPr>
        <p:spPr>
          <a:xfrm>
            <a:off x="7578447" y="2500116"/>
            <a:ext cx="6296620" cy="690563"/>
          </a:xfrm>
          <a:prstGeom prst="rect">
            <a:avLst/>
          </a:prstGeom>
          <a:noFill/>
          <a:ln/>
        </p:spPr>
        <p:txBody>
          <a:bodyPr wrap="square" lIns="0" tIns="0" rIns="0" bIns="0" rtlCol="0" anchor="t"/>
          <a:lstStyle/>
          <a:p>
            <a:pPr marL="0" indent="0" algn="l">
              <a:lnSpc>
                <a:spcPts val="2700"/>
              </a:lnSpc>
              <a:buNone/>
            </a:pPr>
            <a:r>
              <a:rPr lang="en-US" sz="2400" b="1" dirty="0">
                <a:solidFill>
                  <a:srgbClr val="383838"/>
                </a:solidFill>
                <a:latin typeface="Times New Roman" panose="02020603050405020304" pitchFamily="18" charset="0"/>
                <a:ea typeface="DM Sans" pitchFamily="34" charset="-122"/>
                <a:cs typeface="Times New Roman" panose="02020603050405020304" pitchFamily="18" charset="0"/>
              </a:rPr>
              <a:t>Biến phân loại:</a:t>
            </a:r>
            <a:r>
              <a:rPr lang="en-US" sz="2400" dirty="0">
                <a:solidFill>
                  <a:srgbClr val="383838"/>
                </a:solidFill>
                <a:latin typeface="Times New Roman" panose="02020603050405020304" pitchFamily="18" charset="0"/>
                <a:ea typeface="DM Sans" pitchFamily="34" charset="-122"/>
                <a:cs typeface="Times New Roman" panose="02020603050405020304" pitchFamily="18" charset="0"/>
              </a:rPr>
              <a:t> Sử dụng mã hóa one-hot </a:t>
            </a:r>
            <a:r>
              <a:rPr lang="en-US" sz="2400" dirty="0" err="1">
                <a:solidFill>
                  <a:srgbClr val="383838"/>
                </a:solidFill>
                <a:latin typeface="Times New Roman" panose="02020603050405020304" pitchFamily="18" charset="0"/>
                <a:ea typeface="DM Sans" pitchFamily="34" charset="-122"/>
                <a:cs typeface="Times New Roman" panose="02020603050405020304" pitchFamily="18" charset="0"/>
              </a:rPr>
              <a:t>và</a:t>
            </a:r>
            <a:r>
              <a:rPr lang="en-US" sz="2400" dirty="0">
                <a:solidFill>
                  <a:srgbClr val="383838"/>
                </a:solidFill>
                <a:latin typeface="Times New Roman" panose="02020603050405020304" pitchFamily="18" charset="0"/>
                <a:ea typeface="DM Sans" pitchFamily="34" charset="-122"/>
                <a:cs typeface="Times New Roman" panose="02020603050405020304" pitchFamily="18" charset="0"/>
              </a:rPr>
              <a:t> </a:t>
            </a:r>
            <a:r>
              <a:rPr lang="en-US" sz="2400" dirty="0" err="1">
                <a:solidFill>
                  <a:srgbClr val="383838"/>
                </a:solidFill>
                <a:latin typeface="Times New Roman" panose="02020603050405020304" pitchFamily="18" charset="0"/>
                <a:ea typeface="DM Sans" pitchFamily="34" charset="-122"/>
                <a:cs typeface="Times New Roman" panose="02020603050405020304" pitchFamily="18" charset="0"/>
              </a:rPr>
              <a:t>tf_idf</a:t>
            </a:r>
            <a:r>
              <a:rPr lang="en-US" sz="2400" dirty="0">
                <a:solidFill>
                  <a:srgbClr val="383838"/>
                </a:solidFill>
                <a:latin typeface="Times New Roman" panose="02020603050405020304" pitchFamily="18" charset="0"/>
                <a:ea typeface="DM Sans" pitchFamily="34" charset="-122"/>
                <a:cs typeface="Times New Roman" panose="02020603050405020304" pitchFamily="18" charset="0"/>
              </a:rPr>
              <a:t> </a:t>
            </a:r>
            <a:r>
              <a:rPr lang="en-US" sz="2400" dirty="0" err="1">
                <a:solidFill>
                  <a:srgbClr val="383838"/>
                </a:solidFill>
                <a:latin typeface="Times New Roman" panose="02020603050405020304" pitchFamily="18" charset="0"/>
                <a:ea typeface="DM Sans" pitchFamily="34" charset="-122"/>
                <a:cs typeface="Times New Roman" panose="02020603050405020304" pitchFamily="18" charset="0"/>
              </a:rPr>
              <a:t>để</a:t>
            </a:r>
            <a:r>
              <a:rPr lang="en-US" sz="2400" dirty="0">
                <a:solidFill>
                  <a:srgbClr val="383838"/>
                </a:solidFill>
                <a:latin typeface="Times New Roman" panose="02020603050405020304" pitchFamily="18" charset="0"/>
                <a:ea typeface="DM Sans" pitchFamily="34" charset="-122"/>
                <a:cs typeface="Times New Roman" panose="02020603050405020304" pitchFamily="18" charset="0"/>
              </a:rPr>
              <a:t> chuyển đổi các biến phân </a:t>
            </a:r>
            <a:r>
              <a:rPr lang="en-US" sz="2400" dirty="0" err="1">
                <a:solidFill>
                  <a:srgbClr val="383838"/>
                </a:solidFill>
                <a:latin typeface="Times New Roman" panose="02020603050405020304" pitchFamily="18" charset="0"/>
                <a:ea typeface="DM Sans" pitchFamily="34" charset="-122"/>
                <a:cs typeface="Times New Roman" panose="02020603050405020304" pitchFamily="18" charset="0"/>
              </a:rPr>
              <a:t>loại</a:t>
            </a:r>
            <a:r>
              <a:rPr lang="en-US" sz="2400" dirty="0">
                <a:solidFill>
                  <a:srgbClr val="383838"/>
                </a:solidFill>
                <a:latin typeface="Times New Roman" panose="02020603050405020304" pitchFamily="18" charset="0"/>
                <a:ea typeface="DM Sans" pitchFamily="34" charset="-122"/>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7578447" y="3751970"/>
            <a:ext cx="6296620" cy="345281"/>
          </a:xfrm>
          <a:prstGeom prst="rect">
            <a:avLst/>
          </a:prstGeom>
          <a:noFill/>
          <a:ln/>
        </p:spPr>
        <p:txBody>
          <a:bodyPr wrap="none" lIns="0" tIns="0" rIns="0" bIns="0" rtlCol="0" anchor="t"/>
          <a:lstStyle/>
          <a:p>
            <a:pPr marL="0" indent="0" algn="l">
              <a:lnSpc>
                <a:spcPts val="2700"/>
              </a:lnSpc>
              <a:buNone/>
            </a:pPr>
            <a:r>
              <a:rPr lang="en-US" sz="2400" b="1" dirty="0">
                <a:solidFill>
                  <a:srgbClr val="383838"/>
                </a:solidFill>
                <a:latin typeface="Times New Roman" panose="02020603050405020304" pitchFamily="18" charset="0"/>
                <a:ea typeface="DM Sans" pitchFamily="34" charset="-122"/>
                <a:cs typeface="Times New Roman" panose="02020603050405020304" pitchFamily="18" charset="0"/>
              </a:rPr>
              <a:t>Biến dạng số:</a:t>
            </a:r>
            <a:r>
              <a:rPr lang="en-US" sz="2400" dirty="0">
                <a:solidFill>
                  <a:srgbClr val="383838"/>
                </a:solidFill>
                <a:latin typeface="Times New Roman" panose="02020603050405020304" pitchFamily="18" charset="0"/>
                <a:ea typeface="DM Sans" pitchFamily="34" charset="-122"/>
                <a:cs typeface="Times New Roman" panose="02020603050405020304" pitchFamily="18" charset="0"/>
              </a:rPr>
              <a:t> Loại bỏ cột "year" vì không  phù hợp.</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81376"/>
            <a:ext cx="12313206"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Chia thành tập train/test và chuẩn hóa dữ liệu</a:t>
            </a:r>
            <a:endParaRPr lang="en-US" sz="4650" dirty="0"/>
          </a:p>
        </p:txBody>
      </p:sp>
      <p:sp>
        <p:nvSpPr>
          <p:cNvPr id="3" name="Text 1"/>
          <p:cNvSpPr/>
          <p:nvPr/>
        </p:nvSpPr>
        <p:spPr>
          <a:xfrm>
            <a:off x="793790" y="2792611"/>
            <a:ext cx="3978116" cy="744141"/>
          </a:xfrm>
          <a:prstGeom prst="rect">
            <a:avLst/>
          </a:prstGeom>
          <a:noFill/>
          <a:ln/>
        </p:spPr>
        <p:txBody>
          <a:bodyPr wrap="square" lIns="0" tIns="0" rIns="0" bIns="0" rtlCol="0" anchor="t"/>
          <a:lstStyle/>
          <a:p>
            <a:pPr marL="0" indent="0" algn="l">
              <a:lnSpc>
                <a:spcPts val="2900"/>
              </a:lnSpc>
              <a:buNone/>
            </a:pPr>
            <a:r>
              <a:rPr lang="en-US" sz="2300" b="1" dirty="0">
                <a:solidFill>
                  <a:srgbClr val="020202"/>
                </a:solidFill>
                <a:latin typeface="PT Serif" pitchFamily="34" charset="0"/>
                <a:ea typeface="PT Serif" pitchFamily="34" charset="-122"/>
                <a:cs typeface="PT Serif" pitchFamily="34" charset="-120"/>
              </a:rPr>
              <a:t>Định nghĩa tập features và label</a:t>
            </a:r>
            <a:endParaRPr lang="en-US" sz="2300" dirty="0"/>
          </a:p>
        </p:txBody>
      </p:sp>
      <p:sp>
        <p:nvSpPr>
          <p:cNvPr id="4" name="Text 2"/>
          <p:cNvSpPr/>
          <p:nvPr/>
        </p:nvSpPr>
        <p:spPr>
          <a:xfrm>
            <a:off x="793790" y="3763566"/>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X = new_df.drop ('diabetes', axis =1)</a:t>
            </a:r>
            <a:endParaRPr lang="en-US" sz="1750" dirty="0"/>
          </a:p>
        </p:txBody>
      </p:sp>
      <p:sp>
        <p:nvSpPr>
          <p:cNvPr id="5" name="Text 3"/>
          <p:cNvSpPr/>
          <p:nvPr/>
        </p:nvSpPr>
        <p:spPr>
          <a:xfrm>
            <a:off x="793790" y="4330541"/>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y= new_df ['diabetes']</a:t>
            </a:r>
            <a:endParaRPr lang="en-US" sz="1750" dirty="0"/>
          </a:p>
        </p:txBody>
      </p:sp>
      <p:sp>
        <p:nvSpPr>
          <p:cNvPr id="6" name="Text 4"/>
          <p:cNvSpPr/>
          <p:nvPr/>
        </p:nvSpPr>
        <p:spPr>
          <a:xfrm>
            <a:off x="5332928" y="2792611"/>
            <a:ext cx="3010853" cy="372070"/>
          </a:xfrm>
          <a:prstGeom prst="rect">
            <a:avLst/>
          </a:prstGeom>
          <a:noFill/>
          <a:ln/>
        </p:spPr>
        <p:txBody>
          <a:bodyPr wrap="none" lIns="0" tIns="0" rIns="0" bIns="0" rtlCol="0" anchor="t"/>
          <a:lstStyle/>
          <a:p>
            <a:pPr marL="0" indent="0" algn="l">
              <a:lnSpc>
                <a:spcPts val="2900"/>
              </a:lnSpc>
              <a:buNone/>
            </a:pPr>
            <a:r>
              <a:rPr lang="en-US" sz="2300" b="1" dirty="0">
                <a:solidFill>
                  <a:srgbClr val="020202"/>
                </a:solidFill>
                <a:latin typeface="PT Serif" pitchFamily="34" charset="0"/>
                <a:ea typeface="PT Serif" pitchFamily="34" charset="-122"/>
                <a:cs typeface="PT Serif" pitchFamily="34" charset="-120"/>
              </a:rPr>
              <a:t>Chia tập train và test</a:t>
            </a:r>
            <a:endParaRPr lang="en-US" sz="2300" dirty="0"/>
          </a:p>
        </p:txBody>
      </p:sp>
      <p:sp>
        <p:nvSpPr>
          <p:cNvPr id="7" name="Text 5"/>
          <p:cNvSpPr/>
          <p:nvPr/>
        </p:nvSpPr>
        <p:spPr>
          <a:xfrm>
            <a:off x="5332928" y="3391495"/>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from sklearn.model_selection import train_test_split</a:t>
            </a:r>
            <a:endParaRPr lang="en-US" sz="1750" dirty="0"/>
          </a:p>
        </p:txBody>
      </p:sp>
      <p:sp>
        <p:nvSpPr>
          <p:cNvPr id="8" name="Text 6"/>
          <p:cNvSpPr/>
          <p:nvPr/>
        </p:nvSpPr>
        <p:spPr>
          <a:xfrm>
            <a:off x="5332928" y="4321373"/>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X_train, X_test, y_train, y_test = train_test_split(X, y, test_size=0.1, random_state=42, stratify=y)</a:t>
            </a:r>
            <a:endParaRPr lang="en-US" sz="1750" dirty="0"/>
          </a:p>
        </p:txBody>
      </p:sp>
      <p:sp>
        <p:nvSpPr>
          <p:cNvPr id="9" name="Text 7"/>
          <p:cNvSpPr/>
          <p:nvPr/>
        </p:nvSpPr>
        <p:spPr>
          <a:xfrm>
            <a:off x="9872067" y="279261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20202"/>
                </a:solidFill>
                <a:latin typeface="PT Serif" pitchFamily="34" charset="0"/>
                <a:ea typeface="PT Serif" pitchFamily="34" charset="-122"/>
                <a:cs typeface="PT Serif" pitchFamily="34" charset="-120"/>
              </a:rPr>
              <a:t>Chuẩn hóa dữ liệu</a:t>
            </a:r>
            <a:endParaRPr lang="en-US" sz="2300" dirty="0"/>
          </a:p>
        </p:txBody>
      </p:sp>
      <p:sp>
        <p:nvSpPr>
          <p:cNvPr id="10" name="Text 8"/>
          <p:cNvSpPr/>
          <p:nvPr/>
        </p:nvSpPr>
        <p:spPr>
          <a:xfrm>
            <a:off x="9872067" y="3391495"/>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from sklearn.preprocessing import MinMaxScaler</a:t>
            </a:r>
            <a:endParaRPr lang="en-US" sz="1750" dirty="0"/>
          </a:p>
        </p:txBody>
      </p:sp>
      <p:sp>
        <p:nvSpPr>
          <p:cNvPr id="11" name="Text 9"/>
          <p:cNvSpPr/>
          <p:nvPr/>
        </p:nvSpPr>
        <p:spPr>
          <a:xfrm>
            <a:off x="9872067" y="4321373"/>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scaler = MinMaxScaler()</a:t>
            </a:r>
            <a:endParaRPr lang="en-US" sz="1750" dirty="0"/>
          </a:p>
        </p:txBody>
      </p:sp>
      <p:sp>
        <p:nvSpPr>
          <p:cNvPr id="12" name="Text 10"/>
          <p:cNvSpPr/>
          <p:nvPr/>
        </p:nvSpPr>
        <p:spPr>
          <a:xfrm>
            <a:off x="9872067" y="488834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X_train_scaled = scaler.fit_transform(X_train)</a:t>
            </a:r>
            <a:endParaRPr lang="en-US" sz="1750" dirty="0"/>
          </a:p>
        </p:txBody>
      </p:sp>
      <p:sp>
        <p:nvSpPr>
          <p:cNvPr id="13" name="Text 11"/>
          <p:cNvSpPr/>
          <p:nvPr/>
        </p:nvSpPr>
        <p:spPr>
          <a:xfrm>
            <a:off x="9872067" y="5818227"/>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X_test_scaled = scaler.transform(X_test)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1045" y="583049"/>
            <a:ext cx="13148310" cy="1389459"/>
          </a:xfrm>
          <a:prstGeom prst="rect">
            <a:avLst/>
          </a:prstGeom>
          <a:noFill/>
          <a:ln/>
        </p:spPr>
        <p:txBody>
          <a:bodyPr wrap="square" lIns="0" tIns="0" rIns="0" bIns="0" rtlCol="0" anchor="t"/>
          <a:lstStyle/>
          <a:p>
            <a:pPr marL="0" indent="0" algn="l">
              <a:lnSpc>
                <a:spcPts val="5450"/>
              </a:lnSpc>
              <a:buNone/>
            </a:pPr>
            <a:r>
              <a:rPr lang="en-US" sz="4350" b="1" dirty="0">
                <a:solidFill>
                  <a:srgbClr val="020202"/>
                </a:solidFill>
                <a:latin typeface="PT Serif" pitchFamily="34" charset="0"/>
                <a:ea typeface="PT Serif" pitchFamily="34" charset="-122"/>
                <a:cs typeface="PT Serif" pitchFamily="34" charset="-120"/>
              </a:rPr>
              <a:t>XÂY DỰNG MODEL BASELINE: LOGISTIC REGRESSION (f1-score: 0.75)</a:t>
            </a:r>
            <a:endParaRPr lang="en-US" sz="4350" dirty="0"/>
          </a:p>
        </p:txBody>
      </p:sp>
      <p:sp>
        <p:nvSpPr>
          <p:cNvPr id="3" name="Text 1"/>
          <p:cNvSpPr/>
          <p:nvPr/>
        </p:nvSpPr>
        <p:spPr>
          <a:xfrm>
            <a:off x="741045" y="2395895"/>
            <a:ext cx="13148310" cy="338614"/>
          </a:xfrm>
          <a:prstGeom prst="rect">
            <a:avLst/>
          </a:prstGeom>
          <a:noFill/>
          <a:ln/>
        </p:spPr>
        <p:txBody>
          <a:bodyPr wrap="none" lIns="0" tIns="0" rIns="0" bIns="0" rtlCol="0" anchor="t"/>
          <a:lstStyle/>
          <a:p>
            <a:pPr marL="0" indent="0" algn="l">
              <a:lnSpc>
                <a:spcPts val="2650"/>
              </a:lnSpc>
              <a:buNone/>
            </a:pPr>
            <a:endParaRPr lang="en-US" sz="1650" dirty="0"/>
          </a:p>
        </p:txBody>
      </p:sp>
      <p:pic>
        <p:nvPicPr>
          <p:cNvPr id="4" name="Image 0" descr="preencoded.png"/>
          <p:cNvPicPr>
            <a:picLocks noChangeAspect="1"/>
          </p:cNvPicPr>
          <p:nvPr/>
        </p:nvPicPr>
        <p:blipFill>
          <a:blip r:embed="rId3"/>
          <a:stretch>
            <a:fillRect/>
          </a:stretch>
        </p:blipFill>
        <p:spPr>
          <a:xfrm>
            <a:off x="741045" y="2972633"/>
            <a:ext cx="1058585" cy="1270278"/>
          </a:xfrm>
          <a:prstGeom prst="rect">
            <a:avLst/>
          </a:prstGeom>
        </p:spPr>
      </p:pic>
      <p:sp>
        <p:nvSpPr>
          <p:cNvPr id="5" name="Text 2"/>
          <p:cNvSpPr/>
          <p:nvPr/>
        </p:nvSpPr>
        <p:spPr>
          <a:xfrm>
            <a:off x="2117169" y="3184327"/>
            <a:ext cx="3157538" cy="347305"/>
          </a:xfrm>
          <a:prstGeom prst="rect">
            <a:avLst/>
          </a:prstGeom>
          <a:noFill/>
          <a:ln/>
        </p:spPr>
        <p:txBody>
          <a:bodyPr wrap="none" lIns="0" tIns="0" rIns="0" bIns="0" rtlCol="0" anchor="t"/>
          <a:lstStyle/>
          <a:p>
            <a:pPr marL="0" indent="0" algn="l">
              <a:lnSpc>
                <a:spcPts val="2700"/>
              </a:lnSpc>
              <a:buNone/>
            </a:pPr>
            <a:r>
              <a:rPr lang="en-US" sz="2150" dirty="0">
                <a:solidFill>
                  <a:srgbClr val="383838"/>
                </a:solidFill>
                <a:latin typeface="PT Serif" pitchFamily="34" charset="0"/>
                <a:ea typeface="PT Serif" pitchFamily="34" charset="-122"/>
                <a:cs typeface="PT Serif" pitchFamily="34" charset="-120"/>
              </a:rPr>
              <a:t>Giảm ngưỡng (threshold)</a:t>
            </a:r>
            <a:endParaRPr lang="en-US" sz="2150" dirty="0"/>
          </a:p>
        </p:txBody>
      </p:sp>
      <p:sp>
        <p:nvSpPr>
          <p:cNvPr id="6" name="Text 3"/>
          <p:cNvSpPr/>
          <p:nvPr/>
        </p:nvSpPr>
        <p:spPr>
          <a:xfrm>
            <a:off x="2117169" y="3658553"/>
            <a:ext cx="11772186" cy="338614"/>
          </a:xfrm>
          <a:prstGeom prst="rect">
            <a:avLst/>
          </a:prstGeom>
          <a:noFill/>
          <a:ln/>
        </p:spPr>
        <p:txBody>
          <a:bodyPr wrap="non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F1 score: 0.74</a:t>
            </a:r>
            <a:endParaRPr lang="en-US" sz="1650" dirty="0"/>
          </a:p>
        </p:txBody>
      </p:sp>
      <p:pic>
        <p:nvPicPr>
          <p:cNvPr id="7" name="Image 1" descr="preencoded.png"/>
          <p:cNvPicPr>
            <a:picLocks noChangeAspect="1"/>
          </p:cNvPicPr>
          <p:nvPr/>
        </p:nvPicPr>
        <p:blipFill>
          <a:blip r:embed="rId4"/>
          <a:stretch>
            <a:fillRect/>
          </a:stretch>
        </p:blipFill>
        <p:spPr>
          <a:xfrm>
            <a:off x="741045" y="4242911"/>
            <a:ext cx="1058585" cy="1701760"/>
          </a:xfrm>
          <a:prstGeom prst="rect">
            <a:avLst/>
          </a:prstGeom>
        </p:spPr>
      </p:pic>
      <p:sp>
        <p:nvSpPr>
          <p:cNvPr id="8" name="Text 4"/>
          <p:cNvSpPr/>
          <p:nvPr/>
        </p:nvSpPr>
        <p:spPr>
          <a:xfrm>
            <a:off x="2117169" y="4454604"/>
            <a:ext cx="4260175" cy="347305"/>
          </a:xfrm>
          <a:prstGeom prst="rect">
            <a:avLst/>
          </a:prstGeom>
          <a:noFill/>
          <a:ln/>
        </p:spPr>
        <p:txBody>
          <a:bodyPr wrap="none" lIns="0" tIns="0" rIns="0" bIns="0" rtlCol="0" anchor="t"/>
          <a:lstStyle/>
          <a:p>
            <a:pPr marL="0" indent="0" algn="l">
              <a:lnSpc>
                <a:spcPts val="2700"/>
              </a:lnSpc>
              <a:buNone/>
            </a:pPr>
            <a:r>
              <a:rPr lang="en-US" sz="2150" dirty="0">
                <a:solidFill>
                  <a:srgbClr val="383838"/>
                </a:solidFill>
                <a:latin typeface="PT Serif" pitchFamily="34" charset="0"/>
                <a:ea typeface="PT Serif" pitchFamily="34" charset="-122"/>
                <a:cs typeface="PT Serif" pitchFamily="34" charset="-120"/>
              </a:rPr>
              <a:t>Sử dụng class_weights = 'balanced'</a:t>
            </a:r>
            <a:endParaRPr lang="en-US" sz="2150" dirty="0"/>
          </a:p>
        </p:txBody>
      </p:sp>
      <p:sp>
        <p:nvSpPr>
          <p:cNvPr id="9" name="Text 5"/>
          <p:cNvSpPr/>
          <p:nvPr/>
        </p:nvSpPr>
        <p:spPr>
          <a:xfrm>
            <a:off x="2117169" y="4928830"/>
            <a:ext cx="11772186" cy="338614"/>
          </a:xfrm>
          <a:prstGeom prst="rect">
            <a:avLst/>
          </a:prstGeom>
          <a:noFill/>
          <a:ln/>
        </p:spPr>
        <p:txBody>
          <a:bodyPr wrap="non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Tăng sự tập trung của mô hình vào dự đoán lớp 1.</a:t>
            </a:r>
            <a:endParaRPr lang="en-US" sz="1650" dirty="0"/>
          </a:p>
        </p:txBody>
      </p:sp>
      <p:sp>
        <p:nvSpPr>
          <p:cNvPr id="10" name="Text 6"/>
          <p:cNvSpPr/>
          <p:nvPr/>
        </p:nvSpPr>
        <p:spPr>
          <a:xfrm>
            <a:off x="2117169" y="5394365"/>
            <a:ext cx="11772186" cy="338614"/>
          </a:xfrm>
          <a:prstGeom prst="rect">
            <a:avLst/>
          </a:prstGeom>
          <a:noFill/>
          <a:ln/>
        </p:spPr>
        <p:txBody>
          <a:bodyPr wrap="non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 F1 score: 0.58</a:t>
            </a:r>
            <a:endParaRPr lang="en-US" sz="1650" dirty="0"/>
          </a:p>
        </p:txBody>
      </p:sp>
      <p:pic>
        <p:nvPicPr>
          <p:cNvPr id="11" name="Image 2" descr="preencoded.png"/>
          <p:cNvPicPr>
            <a:picLocks noChangeAspect="1"/>
          </p:cNvPicPr>
          <p:nvPr/>
        </p:nvPicPr>
        <p:blipFill>
          <a:blip r:embed="rId5"/>
          <a:stretch>
            <a:fillRect/>
          </a:stretch>
        </p:blipFill>
        <p:spPr>
          <a:xfrm>
            <a:off x="741045" y="5944672"/>
            <a:ext cx="1058585" cy="1701760"/>
          </a:xfrm>
          <a:prstGeom prst="rect">
            <a:avLst/>
          </a:prstGeom>
        </p:spPr>
      </p:pic>
      <p:sp>
        <p:nvSpPr>
          <p:cNvPr id="12" name="Text 7"/>
          <p:cNvSpPr/>
          <p:nvPr/>
        </p:nvSpPr>
        <p:spPr>
          <a:xfrm>
            <a:off x="2117169" y="6156365"/>
            <a:ext cx="4054554" cy="347305"/>
          </a:xfrm>
          <a:prstGeom prst="rect">
            <a:avLst/>
          </a:prstGeom>
          <a:noFill/>
          <a:ln/>
        </p:spPr>
        <p:txBody>
          <a:bodyPr wrap="none" lIns="0" tIns="0" rIns="0" bIns="0" rtlCol="0" anchor="t"/>
          <a:lstStyle/>
          <a:p>
            <a:pPr marL="0" indent="0" algn="l">
              <a:lnSpc>
                <a:spcPts val="2700"/>
              </a:lnSpc>
              <a:buNone/>
            </a:pPr>
            <a:r>
              <a:rPr lang="en-US" sz="2150" dirty="0">
                <a:solidFill>
                  <a:srgbClr val="383838"/>
                </a:solidFill>
                <a:latin typeface="PT Serif" pitchFamily="34" charset="0"/>
                <a:ea typeface="PT Serif" pitchFamily="34" charset="-122"/>
                <a:cs typeface="PT Serif" pitchFamily="34" charset="-120"/>
              </a:rPr>
              <a:t>Thử các class_weights khác nhau</a:t>
            </a:r>
            <a:endParaRPr lang="en-US" sz="2150" dirty="0"/>
          </a:p>
        </p:txBody>
      </p:sp>
      <p:sp>
        <p:nvSpPr>
          <p:cNvPr id="13" name="Text 8"/>
          <p:cNvSpPr/>
          <p:nvPr/>
        </p:nvSpPr>
        <p:spPr>
          <a:xfrm>
            <a:off x="2117169" y="6630591"/>
            <a:ext cx="11772186" cy="338614"/>
          </a:xfrm>
          <a:prstGeom prst="rect">
            <a:avLst/>
          </a:prstGeom>
          <a:noFill/>
          <a:ln/>
        </p:spPr>
        <p:txBody>
          <a:bodyPr wrap="non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weights = [{0: 1, 1: 2}, {0: 1, 1: 3}, {0: 1, 1: 5}]. </a:t>
            </a:r>
            <a:endParaRPr lang="en-US" sz="1650" dirty="0"/>
          </a:p>
        </p:txBody>
      </p:sp>
      <p:sp>
        <p:nvSpPr>
          <p:cNvPr id="14" name="Text 9"/>
          <p:cNvSpPr/>
          <p:nvPr/>
        </p:nvSpPr>
        <p:spPr>
          <a:xfrm>
            <a:off x="2117169" y="7096125"/>
            <a:ext cx="11772186" cy="338614"/>
          </a:xfrm>
          <a:prstGeom prst="rect">
            <a:avLst/>
          </a:prstGeom>
          <a:noFill/>
          <a:ln/>
        </p:spPr>
        <p:txBody>
          <a:bodyPr wrap="non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F1 score: 0.75</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80336"/>
            <a:ext cx="7007066" cy="744260"/>
          </a:xfrm>
          <a:prstGeom prst="rect">
            <a:avLst/>
          </a:prstGeom>
          <a:noFill/>
          <a:ln/>
        </p:spPr>
        <p:txBody>
          <a:bodyPr wrap="none" lIns="0" tIns="0" rIns="0" bIns="0" rtlCol="0" anchor="t"/>
          <a:lstStyle/>
          <a:p>
            <a:pPr marL="0" indent="0" algn="l">
              <a:lnSpc>
                <a:spcPts val="5850"/>
              </a:lnSpc>
              <a:buNone/>
            </a:pPr>
            <a:r>
              <a:rPr lang="en-US" sz="4650" b="1" dirty="0">
                <a:solidFill>
                  <a:srgbClr val="020202"/>
                </a:solidFill>
                <a:latin typeface="PT Serif" pitchFamily="34" charset="0"/>
                <a:ea typeface="PT Serif" pitchFamily="34" charset="-122"/>
                <a:cs typeface="PT Serif" pitchFamily="34" charset="-120"/>
              </a:rPr>
              <a:t>LỰA CHỌN ĐẶC TRƯNG</a:t>
            </a:r>
            <a:endParaRPr lang="en-US" sz="4650" dirty="0"/>
          </a:p>
        </p:txBody>
      </p:sp>
      <p:pic>
        <p:nvPicPr>
          <p:cNvPr id="3" name="Image 0" descr="preencoded.png"/>
          <p:cNvPicPr>
            <a:picLocks noChangeAspect="1"/>
          </p:cNvPicPr>
          <p:nvPr/>
        </p:nvPicPr>
        <p:blipFill>
          <a:blip r:embed="rId3"/>
          <a:stretch>
            <a:fillRect/>
          </a:stretch>
        </p:blipFill>
        <p:spPr>
          <a:xfrm>
            <a:off x="793790" y="2017871"/>
            <a:ext cx="566976" cy="566976"/>
          </a:xfrm>
          <a:prstGeom prst="rect">
            <a:avLst/>
          </a:prstGeom>
        </p:spPr>
      </p:pic>
      <p:sp>
        <p:nvSpPr>
          <p:cNvPr id="4" name="Text 1"/>
          <p:cNvSpPr/>
          <p:nvPr/>
        </p:nvSpPr>
        <p:spPr>
          <a:xfrm>
            <a:off x="1587579" y="1978223"/>
            <a:ext cx="2977039" cy="372070"/>
          </a:xfrm>
          <a:prstGeom prst="rect">
            <a:avLst/>
          </a:prstGeom>
          <a:noFill/>
          <a:ln/>
        </p:spPr>
        <p:txBody>
          <a:bodyPr wrap="none" lIns="0" tIns="0" rIns="0" bIns="0" rtlCol="0" anchor="t"/>
          <a:lstStyle/>
          <a:p>
            <a:pPr marL="0" indent="0" algn="l">
              <a:lnSpc>
                <a:spcPts val="2900"/>
              </a:lnSpc>
              <a:buNone/>
            </a:pPr>
            <a:r>
              <a:rPr lang="en-US" sz="2300" b="1" dirty="0">
                <a:solidFill>
                  <a:schemeClr val="accent2"/>
                </a:solidFill>
                <a:latin typeface="PT Serif" pitchFamily="34" charset="0"/>
                <a:ea typeface="PT Serif" pitchFamily="34" charset="-122"/>
                <a:cs typeface="PT Serif" pitchFamily="34" charset="-120"/>
              </a:rPr>
              <a:t>CHI-SQUARE</a:t>
            </a:r>
            <a:endParaRPr lang="en-US" sz="2300" b="1" dirty="0">
              <a:solidFill>
                <a:schemeClr val="accent2"/>
              </a:solidFill>
            </a:endParaRPr>
          </a:p>
        </p:txBody>
      </p:sp>
      <p:sp>
        <p:nvSpPr>
          <p:cNvPr id="5" name="Text 2"/>
          <p:cNvSpPr/>
          <p:nvPr/>
        </p:nvSpPr>
        <p:spPr>
          <a:xfrm>
            <a:off x="1587579" y="2486382"/>
            <a:ext cx="12249031"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Chọn p_values &lt; 0.05 lấy được 21 đặc trưng</a:t>
            </a:r>
            <a:endParaRPr lang="en-US" sz="1750" dirty="0"/>
          </a:p>
        </p:txBody>
      </p:sp>
      <p:sp>
        <p:nvSpPr>
          <p:cNvPr id="6" name="Text 3"/>
          <p:cNvSpPr/>
          <p:nvPr/>
        </p:nvSpPr>
        <p:spPr>
          <a:xfrm>
            <a:off x="1587579" y="2985373"/>
            <a:ext cx="12249031"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F1_score: 0.75</a:t>
            </a:r>
            <a:endParaRPr lang="en-US" sz="1750" dirty="0"/>
          </a:p>
        </p:txBody>
      </p:sp>
      <p:pic>
        <p:nvPicPr>
          <p:cNvPr id="7" name="Image 1" descr="preencoded.png"/>
          <p:cNvPicPr>
            <a:picLocks noChangeAspect="1"/>
          </p:cNvPicPr>
          <p:nvPr/>
        </p:nvPicPr>
        <p:blipFill>
          <a:blip r:embed="rId4"/>
          <a:stretch>
            <a:fillRect/>
          </a:stretch>
        </p:blipFill>
        <p:spPr>
          <a:xfrm>
            <a:off x="793790" y="4068366"/>
            <a:ext cx="566976" cy="566976"/>
          </a:xfrm>
          <a:prstGeom prst="rect">
            <a:avLst/>
          </a:prstGeom>
        </p:spPr>
      </p:pic>
      <p:sp>
        <p:nvSpPr>
          <p:cNvPr id="8" name="Text 4"/>
          <p:cNvSpPr/>
          <p:nvPr/>
        </p:nvSpPr>
        <p:spPr>
          <a:xfrm>
            <a:off x="1587579" y="4028718"/>
            <a:ext cx="2977039" cy="372070"/>
          </a:xfrm>
          <a:prstGeom prst="rect">
            <a:avLst/>
          </a:prstGeom>
          <a:noFill/>
          <a:ln/>
        </p:spPr>
        <p:txBody>
          <a:bodyPr wrap="none" lIns="0" tIns="0" rIns="0" bIns="0" rtlCol="0" anchor="t"/>
          <a:lstStyle/>
          <a:p>
            <a:pPr marL="0" indent="0" algn="l">
              <a:lnSpc>
                <a:spcPts val="2900"/>
              </a:lnSpc>
              <a:buNone/>
            </a:pPr>
            <a:r>
              <a:rPr lang="en-US" sz="2300" b="1" dirty="0">
                <a:solidFill>
                  <a:schemeClr val="accent2"/>
                </a:solidFill>
                <a:latin typeface="PT Serif" pitchFamily="34" charset="0"/>
                <a:ea typeface="PT Serif" pitchFamily="34" charset="-122"/>
                <a:cs typeface="PT Serif" pitchFamily="34" charset="-120"/>
              </a:rPr>
              <a:t>ANOVA</a:t>
            </a:r>
            <a:endParaRPr lang="en-US" sz="2300" b="1" dirty="0">
              <a:solidFill>
                <a:schemeClr val="accent2"/>
              </a:solidFill>
            </a:endParaRPr>
          </a:p>
        </p:txBody>
      </p:sp>
      <p:sp>
        <p:nvSpPr>
          <p:cNvPr id="9" name="Text 5"/>
          <p:cNvSpPr/>
          <p:nvPr/>
        </p:nvSpPr>
        <p:spPr>
          <a:xfrm>
            <a:off x="1587579" y="4536877"/>
            <a:ext cx="12249031"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Chọn p_values &lt; 0.05 lấy được 21 đặc trưng</a:t>
            </a:r>
            <a:endParaRPr lang="en-US" sz="1750" dirty="0"/>
          </a:p>
        </p:txBody>
      </p:sp>
      <p:sp>
        <p:nvSpPr>
          <p:cNvPr id="10" name="Text 6"/>
          <p:cNvSpPr/>
          <p:nvPr/>
        </p:nvSpPr>
        <p:spPr>
          <a:xfrm>
            <a:off x="1587579" y="5035867"/>
            <a:ext cx="12249031"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F1_score: 0.74</a:t>
            </a:r>
            <a:endParaRPr lang="en-US" sz="1750" dirty="0"/>
          </a:p>
        </p:txBody>
      </p:sp>
      <p:pic>
        <p:nvPicPr>
          <p:cNvPr id="11" name="Image 2" descr="preencoded.png"/>
          <p:cNvPicPr>
            <a:picLocks noChangeAspect="1"/>
          </p:cNvPicPr>
          <p:nvPr/>
        </p:nvPicPr>
        <p:blipFill>
          <a:blip r:embed="rId5"/>
          <a:stretch>
            <a:fillRect/>
          </a:stretch>
        </p:blipFill>
        <p:spPr>
          <a:xfrm>
            <a:off x="793790" y="6118860"/>
            <a:ext cx="566976" cy="566976"/>
          </a:xfrm>
          <a:prstGeom prst="rect">
            <a:avLst/>
          </a:prstGeom>
        </p:spPr>
      </p:pic>
      <p:sp>
        <p:nvSpPr>
          <p:cNvPr id="12" name="Text 7"/>
          <p:cNvSpPr/>
          <p:nvPr/>
        </p:nvSpPr>
        <p:spPr>
          <a:xfrm>
            <a:off x="1587579" y="6079212"/>
            <a:ext cx="2977039" cy="372070"/>
          </a:xfrm>
          <a:prstGeom prst="rect">
            <a:avLst/>
          </a:prstGeom>
          <a:noFill/>
          <a:ln/>
        </p:spPr>
        <p:txBody>
          <a:bodyPr wrap="none" lIns="0" tIns="0" rIns="0" bIns="0" rtlCol="0" anchor="t"/>
          <a:lstStyle/>
          <a:p>
            <a:pPr marL="0" indent="0" algn="l">
              <a:lnSpc>
                <a:spcPts val="2900"/>
              </a:lnSpc>
              <a:buNone/>
            </a:pPr>
            <a:r>
              <a:rPr lang="en-US" sz="2300" b="1" dirty="0">
                <a:solidFill>
                  <a:schemeClr val="accent2"/>
                </a:solidFill>
                <a:latin typeface="PT Serif" pitchFamily="34" charset="0"/>
                <a:ea typeface="PT Serif" pitchFamily="34" charset="-122"/>
                <a:cs typeface="PT Serif" pitchFamily="34" charset="-120"/>
              </a:rPr>
              <a:t>MUTUAL INFORMATION</a:t>
            </a:r>
            <a:endParaRPr lang="en-US" sz="2300" b="1" dirty="0">
              <a:solidFill>
                <a:schemeClr val="accent2"/>
              </a:solidFill>
            </a:endParaRPr>
          </a:p>
        </p:txBody>
      </p:sp>
      <p:sp>
        <p:nvSpPr>
          <p:cNvPr id="13" name="Text 8"/>
          <p:cNvSpPr/>
          <p:nvPr/>
        </p:nvSpPr>
        <p:spPr>
          <a:xfrm>
            <a:off x="1587579" y="6587371"/>
            <a:ext cx="12249031"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Chọn mi_scores &gt; 0, lấy được 54 đặc trưng</a:t>
            </a:r>
            <a:endParaRPr lang="en-US" sz="1750" dirty="0"/>
          </a:p>
        </p:txBody>
      </p:sp>
      <p:sp>
        <p:nvSpPr>
          <p:cNvPr id="14" name="Text 9"/>
          <p:cNvSpPr/>
          <p:nvPr/>
        </p:nvSpPr>
        <p:spPr>
          <a:xfrm>
            <a:off x="1587579" y="7086362"/>
            <a:ext cx="12249031"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F1_score: 0.74</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2446</Words>
  <Application>Microsoft Office PowerPoint</Application>
  <PresentationFormat>Custom</PresentationFormat>
  <Paragraphs>204</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DM Sans</vt:lpstr>
      <vt:lpstr>Times New Roman</vt:lpstr>
      <vt:lpstr>Calibri</vt:lpstr>
      <vt:lpstr>Roboto</vt:lpstr>
      <vt:lpstr>Merriweather</vt:lpstr>
      <vt:lpstr>Source Sans Pro Web</vt:lpstr>
      <vt:lpstr>Arial</vt:lpstr>
      <vt:lpstr>Roboto Slab</vt:lpstr>
      <vt:lpstr>PT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Lâm Lê</cp:lastModifiedBy>
  <cp:revision>28</cp:revision>
  <dcterms:created xsi:type="dcterms:W3CDTF">2025-03-30T08:57:21Z</dcterms:created>
  <dcterms:modified xsi:type="dcterms:W3CDTF">2025-04-14T09:52:25Z</dcterms:modified>
</cp:coreProperties>
</file>